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slide" Target="slides/slide19.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Riccardo Fogliato</a:t>
            </a:r>
            <a:r>
              <a:rPr lang="en">
                <a:solidFill>
                  <a:schemeClr val="dk1"/>
                </a:solidFill>
              </a:rPr>
              <a:t> starts speaking:</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Hi everybody! This is the presentation of the maars package. </a:t>
            </a:r>
            <a:endParaRPr/>
          </a:p>
          <a:p>
            <a:pPr indent="-298450" lvl="0" marL="457200" rtl="0" algn="l">
              <a:spcBef>
                <a:spcPts val="0"/>
              </a:spcBef>
              <a:spcAft>
                <a:spcPts val="0"/>
              </a:spcAft>
              <a:buSzPts val="1100"/>
              <a:buChar char="●"/>
            </a:pPr>
            <a:r>
              <a:rPr lang="en"/>
              <a:t>The name maars stands for models as approximations in R. </a:t>
            </a:r>
            <a:endParaRPr/>
          </a:p>
          <a:p>
            <a:pPr indent="-298450" lvl="0" marL="457200" rtl="0" algn="l">
              <a:spcBef>
                <a:spcPts val="0"/>
              </a:spcBef>
              <a:spcAft>
                <a:spcPts val="0"/>
              </a:spcAft>
              <a:buSzPts val="1100"/>
              <a:buChar char="●"/>
            </a:pPr>
            <a:r>
              <a:rPr lang="en"/>
              <a:t>We are Riccardo and Shamindra. Both of us are</a:t>
            </a:r>
            <a:r>
              <a:rPr lang="en"/>
              <a:t> phd students in Statistics at Carnegie Mellon University (CMU)</a:t>
            </a:r>
            <a:endParaRPr/>
          </a:p>
          <a:p>
            <a:pPr indent="-298450" lvl="0" marL="457200" rtl="0" algn="l">
              <a:spcBef>
                <a:spcPts val="0"/>
              </a:spcBef>
              <a:spcAft>
                <a:spcPts val="0"/>
              </a:spcAft>
              <a:buSzPts val="1100"/>
              <a:buChar char="●"/>
            </a:pPr>
            <a:r>
              <a:rPr lang="en"/>
              <a:t>This is joint work with Arun Kumar Kuchibhotla, who is a faculty member in statistics at CMU.</a:t>
            </a:r>
            <a:endParaRPr/>
          </a:p>
          <a:p>
            <a:pPr indent="-298450" lvl="0" marL="457200" rtl="0" algn="l">
              <a:spcBef>
                <a:spcPts val="0"/>
              </a:spcBef>
              <a:spcAft>
                <a:spcPts val="0"/>
              </a:spcAft>
              <a:buSzPts val="1100"/>
              <a:buChar char="●"/>
            </a:pPr>
            <a:r>
              <a:rPr lang="en"/>
              <a:t>We are very excited to be presenting this work today so let’s get us started!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df2acd204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df2acd204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Before seeing maars in action, it is worth quickly describing what we mean by our </a:t>
            </a:r>
            <a:r>
              <a:rPr lang="en">
                <a:solidFill>
                  <a:schemeClr val="dk1"/>
                </a:solidFill>
              </a:rPr>
              <a:t>tidy </a:t>
            </a:r>
            <a:r>
              <a:rPr lang="en"/>
              <a:t>maars grammar</a:t>
            </a:r>
            <a:endParaRPr/>
          </a:p>
          <a:p>
            <a:pPr indent="-298450" lvl="0" marL="457200" rtl="0" algn="l">
              <a:spcBef>
                <a:spcPts val="0"/>
              </a:spcBef>
              <a:spcAft>
                <a:spcPts val="0"/>
              </a:spcAft>
              <a:buSzPts val="1100"/>
              <a:buChar char="●"/>
            </a:pPr>
            <a:r>
              <a:rPr lang="en"/>
              <a:t>The main idea here is that {maars} code for performing </a:t>
            </a:r>
            <a:r>
              <a:rPr lang="en">
                <a:solidFill>
                  <a:schemeClr val="dk1"/>
                </a:solidFill>
              </a:rPr>
              <a:t>OLS inference under misspecification </a:t>
            </a:r>
            <a:r>
              <a:rPr lang="en"/>
              <a:t>should be ideally written and read as prose, left to right, top to bottom</a:t>
            </a:r>
            <a:endParaRPr/>
          </a:p>
          <a:p>
            <a:pPr indent="-298450" lvl="0" marL="457200" rtl="0" algn="l">
              <a:spcBef>
                <a:spcPts val="0"/>
              </a:spcBef>
              <a:spcAft>
                <a:spcPts val="0"/>
              </a:spcAft>
              <a:buSzPts val="1100"/>
              <a:buChar char="●"/>
            </a:pPr>
            <a:r>
              <a:rPr lang="en">
                <a:solidFill>
                  <a:schemeClr val="dk1"/>
                </a:solidFill>
              </a:rPr>
              <a:t>We note that this idea is not new, and</a:t>
            </a:r>
            <a:r>
              <a:rPr lang="en">
                <a:solidFill>
                  <a:schemeClr val="dk1"/>
                </a:solidFill>
              </a:rPr>
              <a:t> we were inspired by the tidyverse and similar packages</a:t>
            </a:r>
            <a:endParaRPr/>
          </a:p>
          <a:p>
            <a:pPr indent="-298450" lvl="0" marL="457200" rtl="0" algn="l">
              <a:spcBef>
                <a:spcPts val="0"/>
              </a:spcBef>
              <a:spcAft>
                <a:spcPts val="0"/>
              </a:spcAft>
              <a:buSzPts val="1100"/>
              <a:buChar char="●"/>
            </a:pPr>
            <a:r>
              <a:rPr lang="en"/>
              <a:t>In our grammar, on the left we see that the main “nouns” are lm, maars_lm objects. In the middle, our verbs are the maars functions which act on these objects. </a:t>
            </a:r>
            <a:endParaRPr/>
          </a:p>
          <a:p>
            <a:pPr indent="-298450" lvl="0" marL="457200" rtl="0" algn="l">
              <a:spcBef>
                <a:spcPts val="0"/>
              </a:spcBef>
              <a:spcAft>
                <a:spcPts val="0"/>
              </a:spcAft>
              <a:buSzPts val="1100"/>
              <a:buChar char="●"/>
            </a:pPr>
            <a:r>
              <a:rPr lang="en"/>
              <a:t>These include generic methods such as summary(), print(), confint() etc. We also have a tidy analogue for each of these with the get_ prefix, which reminds the user that the object returned is a tidy tibble, similar to {broom} package</a:t>
            </a:r>
            <a:endParaRPr/>
          </a:p>
          <a:p>
            <a:pPr indent="-298450" lvl="0" marL="457200" rtl="0" algn="l">
              <a:spcBef>
                <a:spcPts val="0"/>
              </a:spcBef>
              <a:spcAft>
                <a:spcPts val="0"/>
              </a:spcAft>
              <a:buSzPts val="1100"/>
              <a:buChar char="●"/>
            </a:pPr>
            <a:r>
              <a:rPr lang="en">
                <a:solidFill>
                  <a:schemeClr val="dk1"/>
                </a:solidFill>
              </a:rPr>
              <a:t>We name maars functions using a consistent convention so that both reading and writing maars code aligns with communication of these ideas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Lastly code composition in maars becomes easy using the magrittr pipe operator, so that these deep statistical and econometric ideas can be communicated easily as prose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da5534661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dda5534661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 have discussed the key principles upon which maars is based. </a:t>
            </a:r>
            <a:endParaRPr/>
          </a:p>
          <a:p>
            <a:pPr indent="-298450" lvl="0" marL="457200" rtl="0" algn="l">
              <a:spcBef>
                <a:spcPts val="0"/>
              </a:spcBef>
              <a:spcAft>
                <a:spcPts val="0"/>
              </a:spcAft>
              <a:buSzPts val="1100"/>
              <a:buChar char="●"/>
            </a:pPr>
            <a:r>
              <a:rPr lang="en"/>
              <a:t>It’s now time to get hands-on and see briefly what a {maars} workflow looks like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df2acd204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df2acd204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To begin our demo, we will work in a simulated setting</a:t>
            </a:r>
            <a:endParaRPr/>
          </a:p>
          <a:p>
            <a:pPr indent="-298450" lvl="0" marL="457200" rtl="0" algn="l">
              <a:spcBef>
                <a:spcPts val="0"/>
              </a:spcBef>
              <a:spcAft>
                <a:spcPts val="0"/>
              </a:spcAft>
              <a:buSzPts val="1100"/>
              <a:buChar char="●"/>
            </a:pPr>
            <a:r>
              <a:rPr lang="en"/>
              <a:t>Recall the simple (toy) example that Riccardo presented earlier….</a:t>
            </a:r>
            <a:endParaRPr/>
          </a:p>
          <a:p>
            <a:pPr indent="-298450" lvl="0" marL="457200" rtl="0" algn="l">
              <a:spcBef>
                <a:spcPts val="0"/>
              </a:spcBef>
              <a:spcAft>
                <a:spcPts val="0"/>
              </a:spcAft>
              <a:buSzPts val="1100"/>
              <a:buChar char="●"/>
            </a:pPr>
            <a:r>
              <a:rPr lang="en"/>
              <a:t>Here we </a:t>
            </a:r>
            <a:r>
              <a:rPr lang="en"/>
              <a:t>generate data from linear model with heteroscedastic noise, where the variance is not equal across observations …</a:t>
            </a:r>
            <a:endParaRPr/>
          </a:p>
          <a:p>
            <a:pPr indent="-298450" lvl="0" marL="457200" rtl="0" algn="l">
              <a:spcBef>
                <a:spcPts val="0"/>
              </a:spcBef>
              <a:spcAft>
                <a:spcPts val="0"/>
              </a:spcAft>
              <a:buSzPts val="1100"/>
              <a:buChar char="●"/>
            </a:pPr>
            <a:r>
              <a:rPr lang="en"/>
              <a:t>For interest, on the left is what the R code used to generate this type of plot looks like</a:t>
            </a:r>
            <a:endParaRPr/>
          </a:p>
          <a:p>
            <a:pPr indent="-298450" lvl="0" marL="457200" rtl="0" algn="l">
              <a:spcBef>
                <a:spcPts val="0"/>
              </a:spcBef>
              <a:spcAft>
                <a:spcPts val="0"/>
              </a:spcAft>
              <a:buSzPts val="1100"/>
              <a:buChar char="●"/>
            </a:pPr>
            <a:r>
              <a:rPr lang="en"/>
              <a:t>So how would we go about modeling this relationship?</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df1f21bd5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df1f21bd5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Since we know (and believe) the data is generated from a linear model we can still start by running the lm workflow </a:t>
            </a:r>
            <a:endParaRPr/>
          </a:p>
          <a:p>
            <a:pPr indent="-298450" lvl="0" marL="457200" rtl="0" algn="l">
              <a:spcBef>
                <a:spcPts val="0"/>
              </a:spcBef>
              <a:spcAft>
                <a:spcPts val="0"/>
              </a:spcAft>
              <a:buSzPts val="1100"/>
              <a:buChar char="●"/>
            </a:pPr>
            <a:r>
              <a:rPr lang="en"/>
              <a:t>By running the usual summary command on our fitted lm_fit object, we get </a:t>
            </a:r>
            <a:r>
              <a:rPr lang="en"/>
              <a:t>that the OLS estimate of the coefficient is correct</a:t>
            </a:r>
            <a:endParaRPr/>
          </a:p>
          <a:p>
            <a:pPr indent="-298450" lvl="0" marL="457200" rtl="0" algn="l">
              <a:spcBef>
                <a:spcPts val="0"/>
              </a:spcBef>
              <a:spcAft>
                <a:spcPts val="0"/>
              </a:spcAft>
              <a:buSzPts val="1100"/>
              <a:buChar char="●"/>
            </a:pPr>
            <a:r>
              <a:rPr lang="en"/>
              <a:t>But of course, as shown earlier the SEs don’t provide the appropriate coverage of the true parameter anymore</a:t>
            </a:r>
            <a:endParaRPr/>
          </a:p>
          <a:p>
            <a:pPr indent="-298450" lvl="0" marL="457200" rtl="0" algn="l">
              <a:spcBef>
                <a:spcPts val="0"/>
              </a:spcBef>
              <a:spcAft>
                <a:spcPts val="0"/>
              </a:spcAft>
              <a:buSzPts val="1100"/>
              <a:buChar char="●"/>
            </a:pPr>
            <a:r>
              <a:rPr lang="en"/>
              <a:t>So how can we use maars to perform inference in this situation?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dedfb2f1f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dedfb2f1f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 note that every maars </a:t>
            </a:r>
            <a:r>
              <a:rPr lang="en"/>
              <a:t>workflow begins with fitting lm, as we just did</a:t>
            </a:r>
            <a:endParaRPr/>
          </a:p>
          <a:p>
            <a:pPr indent="-298450" lvl="0" marL="457200" rtl="0" algn="l">
              <a:spcBef>
                <a:spcPts val="0"/>
              </a:spcBef>
              <a:spcAft>
                <a:spcPts val="0"/>
              </a:spcAft>
              <a:buSzPts val="1100"/>
              <a:buChar char="●"/>
            </a:pPr>
            <a:r>
              <a:rPr lang="en"/>
              <a:t>Next, we take our lm object and pipe it into comp_var(), the most important function in {maars}</a:t>
            </a:r>
            <a:endParaRPr/>
          </a:p>
          <a:p>
            <a:pPr indent="-298450" lvl="0" marL="457200" rtl="0" algn="l">
              <a:spcBef>
                <a:spcPts val="0"/>
              </a:spcBef>
              <a:spcAft>
                <a:spcPts val="0"/>
              </a:spcAft>
              <a:buSzPts val="1100"/>
              <a:buChar char="●"/>
            </a:pPr>
            <a:r>
              <a:rPr lang="en">
                <a:solidFill>
                  <a:schemeClr val="dk1"/>
                </a:solidFill>
              </a:rPr>
              <a:t>This creates a new object of class “maars_lm”, in this case named maars_fit</a:t>
            </a:r>
            <a:endParaRPr/>
          </a:p>
          <a:p>
            <a:pPr indent="-298450" lvl="0" marL="457200" rtl="0" algn="l">
              <a:spcBef>
                <a:spcPts val="0"/>
              </a:spcBef>
              <a:spcAft>
                <a:spcPts val="0"/>
              </a:spcAft>
              <a:buSzPts val="1100"/>
              <a:buChar char="●"/>
            </a:pPr>
            <a:r>
              <a:rPr lang="en"/>
              <a:t>The comp_var() design is simple, and in this case we ask for the empirical bootstrap, multiplier bootstrap, and residual bootstrap standard errors to be computed, with 1000 replications each</a:t>
            </a:r>
            <a:endParaRPr/>
          </a:p>
          <a:p>
            <a:pPr indent="-298450" lvl="0" marL="457200" rtl="0" algn="l">
              <a:spcBef>
                <a:spcPts val="0"/>
              </a:spcBef>
              <a:spcAft>
                <a:spcPts val="0"/>
              </a:spcAft>
              <a:buSzPts val="1100"/>
              <a:buChar char="●"/>
            </a:pPr>
            <a:r>
              <a:rPr lang="en"/>
              <a:t>In this case, we created our maars object, implicitly using many default inferential assumptions. How can we explicitly check what these assumptions are?</a:t>
            </a:r>
            <a:endParaRPr/>
          </a:p>
          <a:p>
            <a:pPr indent="-298450" lvl="0" marL="457200" rtl="0" algn="l">
              <a:spcBef>
                <a:spcPts val="0"/>
              </a:spcBef>
              <a:spcAft>
                <a:spcPts val="0"/>
              </a:spcAft>
              <a:buSzPts val="1100"/>
              <a:buChar char="●"/>
            </a:pPr>
            <a:r>
              <a:rPr lang="en"/>
              <a:t>We just print our maars_fit object!</a:t>
            </a:r>
            <a:endParaRPr/>
          </a:p>
          <a:p>
            <a:pPr indent="-298450" lvl="0" marL="457200" rtl="0" algn="l">
              <a:spcBef>
                <a:spcPts val="0"/>
              </a:spcBef>
              <a:spcAft>
                <a:spcPts val="0"/>
              </a:spcAft>
              <a:buSzPts val="1100"/>
              <a:buChar char="●"/>
            </a:pPr>
            <a:r>
              <a:rPr lang="en"/>
              <a:t>The print method explicitly conveys the inferential assumptions used, and even reveals what default assumptions were run e.g. multiplier bootstrap was run using default “rademacher” weights</a:t>
            </a:r>
            <a:endParaRPr/>
          </a:p>
          <a:p>
            <a:pPr indent="-298450" lvl="0" marL="457200" rtl="0" algn="l">
              <a:spcBef>
                <a:spcPts val="0"/>
              </a:spcBef>
              <a:spcAft>
                <a:spcPts val="0"/>
              </a:spcAft>
              <a:buSzPts val="1100"/>
              <a:buChar char="●"/>
            </a:pPr>
            <a:r>
              <a:rPr lang="en"/>
              <a:t>We built this feature for ourselves in the development process, but many users liked that the object made the inferential assumptions explicit</a:t>
            </a:r>
            <a:endParaRPr/>
          </a:p>
          <a:p>
            <a:pPr indent="-298450" lvl="0" marL="457200" rtl="0" algn="l">
              <a:spcBef>
                <a:spcPts val="0"/>
              </a:spcBef>
              <a:spcAft>
                <a:spcPts val="0"/>
              </a:spcAft>
              <a:buSzPts val="1100"/>
              <a:buChar char="●"/>
            </a:pPr>
            <a:r>
              <a:rPr lang="en"/>
              <a:t>We hope this catches on in the R community, and more assumptions behind objects are made explicit using the generic print methods</a:t>
            </a:r>
            <a:endParaRPr/>
          </a:p>
          <a:p>
            <a:pPr indent="-298450" lvl="0" marL="457200" rtl="0" algn="l">
              <a:spcBef>
                <a:spcPts val="0"/>
              </a:spcBef>
              <a:spcAft>
                <a:spcPts val="0"/>
              </a:spcAft>
              <a:buSzPts val="1100"/>
              <a:buChar char="●"/>
            </a:pPr>
            <a:r>
              <a:rPr lang="en"/>
              <a:t>I’ll now pass to Riccardo to describe more maars methods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dedfb2f1f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dedfb2f1f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Riccardo starts speaking again:</a:t>
            </a:r>
            <a:endParaRPr/>
          </a:p>
          <a:p>
            <a:pPr indent="-298450" lvl="0" marL="457200" rtl="0" algn="l">
              <a:spcBef>
                <a:spcPts val="0"/>
              </a:spcBef>
              <a:spcAft>
                <a:spcPts val="0"/>
              </a:spcAft>
              <a:buSzPts val="1100"/>
              <a:buChar char="●"/>
            </a:pPr>
            <a:r>
              <a:rPr lang="en"/>
              <a:t>Most of the generic methods that are </a:t>
            </a:r>
            <a:r>
              <a:rPr lang="en"/>
              <a:t>currently</a:t>
            </a:r>
            <a:r>
              <a:rPr lang="en"/>
              <a:t> implemented in maars have tidy analogues. </a:t>
            </a:r>
            <a:endParaRPr/>
          </a:p>
          <a:p>
            <a:pPr indent="-298450" lvl="0" marL="457200" rtl="0" algn="l">
              <a:spcBef>
                <a:spcPts val="0"/>
              </a:spcBef>
              <a:spcAft>
                <a:spcPts val="0"/>
              </a:spcAft>
              <a:buSzPts val="1100"/>
              <a:buChar char="●"/>
            </a:pPr>
            <a:r>
              <a:rPr lang="en"/>
              <a:t>For example, we can call the typical summary method also on a maars object. </a:t>
            </a:r>
            <a:endParaRPr/>
          </a:p>
          <a:p>
            <a:pPr indent="-298450" lvl="0" marL="457200" rtl="0" algn="l">
              <a:spcBef>
                <a:spcPts val="0"/>
              </a:spcBef>
              <a:spcAft>
                <a:spcPts val="0"/>
              </a:spcAft>
              <a:buSzPts val="1100"/>
              <a:buChar char="●"/>
            </a:pPr>
            <a:r>
              <a:rPr lang="en">
                <a:solidFill>
                  <a:schemeClr val="dk1"/>
                </a:solidFill>
              </a:rPr>
              <a:t>This method</a:t>
            </a:r>
            <a:r>
              <a:rPr lang="en">
                <a:solidFill>
                  <a:schemeClr val="dk1"/>
                </a:solidFill>
              </a:rPr>
              <a:t> does exactly what we would normally expect from calling summary on an lm() object, it just looks a bit nicer (or at least we think so).</a:t>
            </a:r>
            <a:endParaRPr/>
          </a:p>
          <a:p>
            <a:pPr indent="-298450" lvl="0" marL="457200" rtl="0" algn="l">
              <a:spcBef>
                <a:spcPts val="0"/>
              </a:spcBef>
              <a:spcAft>
                <a:spcPts val="0"/>
              </a:spcAft>
              <a:buSzPts val="1100"/>
              <a:buChar char="●"/>
            </a:pPr>
            <a:r>
              <a:rPr lang="en"/>
              <a:t>Our summary displays the assumptions together with both the coefficients estimates, standard errors estimates, p-values, and so on.</a:t>
            </a:r>
            <a:endParaRPr/>
          </a:p>
          <a:p>
            <a:pPr indent="-298450" lvl="0" marL="457200" rtl="0" algn="l">
              <a:spcBef>
                <a:spcPts val="0"/>
              </a:spcBef>
              <a:spcAft>
                <a:spcPts val="0"/>
              </a:spcAft>
              <a:buSzPts val="1100"/>
              <a:buChar char="●"/>
            </a:pPr>
            <a:r>
              <a:rPr lang="en"/>
              <a:t>However, we can also obtain similar information in the form of a tibble by calling the get_summary() function. </a:t>
            </a:r>
            <a:endParaRPr/>
          </a:p>
          <a:p>
            <a:pPr indent="-298450" lvl="0" marL="457200" rtl="0" algn="l">
              <a:spcBef>
                <a:spcPts val="0"/>
              </a:spcBef>
              <a:spcAft>
                <a:spcPts val="0"/>
              </a:spcAft>
              <a:buSzPts val="1100"/>
              <a:buChar char="●"/>
            </a:pPr>
            <a:r>
              <a:rPr lang="en"/>
              <a:t>Thus, we say that get_summary() is the tidy </a:t>
            </a:r>
            <a:r>
              <a:rPr lang="en"/>
              <a:t>analogue of summary().</a:t>
            </a:r>
            <a:endParaRPr/>
          </a:p>
          <a:p>
            <a:pPr indent="-298450" lvl="0" marL="457200" rtl="0" algn="l">
              <a:spcBef>
                <a:spcPts val="0"/>
              </a:spcBef>
              <a:spcAft>
                <a:spcPts val="0"/>
              </a:spcAft>
              <a:buSzPts val="1100"/>
              <a:buChar char="●"/>
            </a:pPr>
            <a:r>
              <a:rPr lang="en"/>
              <a:t>This idea of the analogues extends beyond summary.</a:t>
            </a:r>
            <a:endParaRPr/>
          </a:p>
          <a:p>
            <a:pPr indent="-298450" lvl="0" marL="457200" rtl="0" algn="l">
              <a:spcBef>
                <a:spcPts val="0"/>
              </a:spcBef>
              <a:spcAft>
                <a:spcPts val="0"/>
              </a:spcAft>
              <a:buSzPts val="1100"/>
              <a:buChar char="●"/>
            </a:pPr>
            <a:r>
              <a:rPr lang="en"/>
              <a:t>Moving on to slide 16</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dedfb2f1f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dedfb2f1f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Again, we try to embrace the tidy workflow and here is another example</a:t>
            </a:r>
            <a:endParaRPr/>
          </a:p>
          <a:p>
            <a:pPr indent="-298450" lvl="0" marL="457200" rtl="0" algn="l">
              <a:spcBef>
                <a:spcPts val="0"/>
              </a:spcBef>
              <a:spcAft>
                <a:spcPts val="0"/>
              </a:spcAft>
              <a:buSzPts val="1100"/>
              <a:buChar char="●"/>
            </a:pPr>
            <a:r>
              <a:rPr lang="en"/>
              <a:t>Where we call the get_plot() function on a maars object to obtain eight model diagnostics. </a:t>
            </a:r>
            <a:endParaRPr/>
          </a:p>
          <a:p>
            <a:pPr indent="-298450" lvl="0" marL="457200" rtl="0" algn="l">
              <a:spcBef>
                <a:spcPts val="0"/>
              </a:spcBef>
              <a:spcAft>
                <a:spcPts val="0"/>
              </a:spcAft>
              <a:buSzPts val="1100"/>
              <a:buChar char="●"/>
            </a:pPr>
            <a:r>
              <a:rPr lang="en"/>
              <a:t>Six of these </a:t>
            </a:r>
            <a:r>
              <a:rPr lang="en"/>
              <a:t>diagnostics are the same that</a:t>
            </a:r>
            <a:r>
              <a:rPr lang="en"/>
              <a:t> you would get from calling plot() on an lm object, plus two additional diagnostics.</a:t>
            </a:r>
            <a:endParaRPr/>
          </a:p>
          <a:p>
            <a:pPr indent="-298450" lvl="0" marL="457200" rtl="0" algn="l">
              <a:spcBef>
                <a:spcPts val="0"/>
              </a:spcBef>
              <a:spcAft>
                <a:spcPts val="0"/>
              </a:spcAft>
              <a:buSzPts val="1100"/>
              <a:buChar char="●"/>
            </a:pPr>
            <a:r>
              <a:rPr lang="en"/>
              <a:t>The first of these two diagnostics is shown here in this plot and it displays the confidence intervals for the estimate of the coefficient.</a:t>
            </a:r>
            <a:endParaRPr/>
          </a:p>
          <a:p>
            <a:pPr indent="-298450" lvl="0" marL="457200" rtl="0" algn="l">
              <a:spcBef>
                <a:spcPts val="0"/>
              </a:spcBef>
              <a:spcAft>
                <a:spcPts val="0"/>
              </a:spcAft>
              <a:buSzPts val="1100"/>
              <a:buChar char="●"/>
            </a:pPr>
            <a:r>
              <a:rPr lang="en"/>
              <a:t>Each interval is based on a different type of method for computing the variance, and, as we might </a:t>
            </a:r>
            <a:r>
              <a:rPr lang="en"/>
              <a:t>expect, </a:t>
            </a:r>
            <a:r>
              <a:rPr lang="en"/>
              <a:t>we see that the intervals widths differ.</a:t>
            </a:r>
            <a:endParaRPr/>
          </a:p>
          <a:p>
            <a:pPr indent="-298450" lvl="0" marL="457200" rtl="0" algn="l">
              <a:spcBef>
                <a:spcPts val="0"/>
              </a:spcBef>
              <a:spcAft>
                <a:spcPts val="0"/>
              </a:spcAft>
              <a:buSzPts val="1100"/>
              <a:buChar char="●"/>
            </a:pPr>
            <a:r>
              <a:rPr lang="en"/>
              <a:t>Moving on to slide 17</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c6dff0602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c6dff0602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Ok, this was a very quick dive into maars and we have absolutely not covered all of its functionalities. </a:t>
            </a:r>
            <a:endParaRPr/>
          </a:p>
          <a:p>
            <a:pPr indent="-298450" lvl="0" marL="457200" rtl="0" algn="l">
              <a:spcBef>
                <a:spcPts val="0"/>
              </a:spcBef>
              <a:spcAft>
                <a:spcPts val="0"/>
              </a:spcAft>
              <a:buSzPts val="1100"/>
              <a:buChar char="●"/>
            </a:pPr>
            <a:r>
              <a:rPr lang="en"/>
              <a:t>What are the key upcoming features we have in our pipeline?</a:t>
            </a:r>
            <a:endParaRPr/>
          </a:p>
          <a:p>
            <a:pPr indent="-298450" lvl="0" marL="457200" rtl="0" algn="l">
              <a:spcBef>
                <a:spcPts val="0"/>
              </a:spcBef>
              <a:spcAft>
                <a:spcPts val="0"/>
              </a:spcAft>
              <a:buSzPts val="1100"/>
              <a:buChar char="●"/>
            </a:pPr>
            <a:r>
              <a:rPr lang="en"/>
              <a:t>First, we plan to polish documentation and features, which includes making our code faster also by parallelizing it.</a:t>
            </a:r>
            <a:endParaRPr/>
          </a:p>
          <a:p>
            <a:pPr indent="-298450" lvl="0" marL="457200" rtl="0" algn="l">
              <a:spcBef>
                <a:spcPts val="0"/>
              </a:spcBef>
              <a:spcAft>
                <a:spcPts val="0"/>
              </a:spcAft>
              <a:buSzPts val="1100"/>
              <a:buChar char="●"/>
            </a:pPr>
            <a:r>
              <a:rPr lang="en"/>
              <a:t>We also plan to spend some time developing user-friendly vignettes.</a:t>
            </a:r>
            <a:endParaRPr/>
          </a:p>
          <a:p>
            <a:pPr indent="-298450" lvl="0" marL="457200" rtl="0" algn="l">
              <a:spcBef>
                <a:spcPts val="0"/>
              </a:spcBef>
              <a:spcAft>
                <a:spcPts val="0"/>
              </a:spcAft>
              <a:buSzPts val="1100"/>
              <a:buChar char="●"/>
            </a:pPr>
            <a:r>
              <a:rPr lang="en"/>
              <a:t>Then, we plan to spend some time on new functionalities such as anova and using conformal inference for predictions.</a:t>
            </a:r>
            <a:endParaRPr/>
          </a:p>
          <a:p>
            <a:pPr indent="-298450" lvl="0" marL="457200" rtl="0" algn="l">
              <a:spcBef>
                <a:spcPts val="0"/>
              </a:spcBef>
              <a:spcAft>
                <a:spcPts val="0"/>
              </a:spcAft>
              <a:buSzPts val="1100"/>
              <a:buChar char="●"/>
            </a:pPr>
            <a:r>
              <a:rPr lang="en"/>
              <a:t>Lastly, one very important element: We want to extend the package to cover GLM and other models!</a:t>
            </a:r>
            <a:endParaRPr/>
          </a:p>
          <a:p>
            <a:pPr indent="-298450" lvl="0" marL="457200" rtl="0" algn="l">
              <a:spcBef>
                <a:spcPts val="0"/>
              </a:spcBef>
              <a:spcAft>
                <a:spcPts val="0"/>
              </a:spcAft>
              <a:buSzPts val="1100"/>
              <a:buChar char="●"/>
            </a:pPr>
            <a:r>
              <a:rPr lang="en"/>
              <a:t>Moving on to slide 18</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c36f3c818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c36f3c818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some references to papers that we cite in this presentation</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c87bed4a82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c87bed4a82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To </a:t>
            </a:r>
            <a:r>
              <a:rPr lang="en"/>
              <a:t>conclude</a:t>
            </a:r>
            <a:r>
              <a:rPr lang="en"/>
              <a:t>, you can install the package via the “pak” package from github or via “devtools”. We will soon push the package on to CRAN as well.</a:t>
            </a:r>
            <a:endParaRPr/>
          </a:p>
          <a:p>
            <a:pPr indent="-298450" lvl="0" marL="457200" rtl="0" algn="l">
              <a:spcBef>
                <a:spcPts val="0"/>
              </a:spcBef>
              <a:spcAft>
                <a:spcPts val="0"/>
              </a:spcAft>
              <a:buSzPts val="1100"/>
              <a:buChar char="●"/>
            </a:pPr>
            <a:r>
              <a:rPr lang="en"/>
              <a:t>We would love your feedback, so please try our package and let us know what you think or make a contribution! And don’t hesitate to open an issue.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f9d2b7404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f9d2b7404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understand the {maars} package better, we first need to revisit Ordinary Least Squares Regression, which is also known as OLS</a:t>
            </a:r>
            <a:endParaRPr/>
          </a:p>
          <a:p>
            <a:pPr indent="0" lvl="0" marL="0" rtl="0" algn="l">
              <a:spcBef>
                <a:spcPts val="0"/>
              </a:spcBef>
              <a:spcAft>
                <a:spcPts val="0"/>
              </a:spcAft>
              <a:buNone/>
            </a:pPr>
            <a:r>
              <a:rPr lang="en"/>
              <a:t>Moving on to slide 3</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deb554cef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deb554cef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OLS is a handy tool that is in every data scientist’s toolkit</a:t>
            </a:r>
            <a:endParaRPr/>
          </a:p>
          <a:p>
            <a:pPr indent="-298450" lvl="0" marL="457200" rtl="0" algn="l">
              <a:spcBef>
                <a:spcPts val="0"/>
              </a:spcBef>
              <a:spcAft>
                <a:spcPts val="0"/>
              </a:spcAft>
              <a:buSzPts val="1100"/>
              <a:buChar char="●"/>
            </a:pPr>
            <a:r>
              <a:rPr lang="en"/>
              <a:t>When we take our first Statistics classes on modeling, this is generally the first method we encounter. </a:t>
            </a:r>
            <a:endParaRPr/>
          </a:p>
          <a:p>
            <a:pPr indent="-298450" lvl="0" marL="457200" rtl="0" algn="l">
              <a:spcBef>
                <a:spcPts val="0"/>
              </a:spcBef>
              <a:spcAft>
                <a:spcPts val="0"/>
              </a:spcAft>
              <a:buSzPts val="1100"/>
              <a:buChar char="●"/>
            </a:pPr>
            <a:r>
              <a:rPr lang="en"/>
              <a:t>And it is simply great! We can model so many phenomena by running ordinary least squares (OLS) regression.</a:t>
            </a:r>
            <a:endParaRPr/>
          </a:p>
          <a:p>
            <a:pPr indent="-298450" lvl="0" marL="457200" rtl="0" algn="l">
              <a:spcBef>
                <a:spcPts val="0"/>
              </a:spcBef>
              <a:spcAft>
                <a:spcPts val="0"/>
              </a:spcAft>
              <a:buSzPts val="1100"/>
              <a:buChar char="●"/>
            </a:pPr>
            <a:r>
              <a:rPr lang="en"/>
              <a:t>Here, for example, we sample a 1000 points from a simple linear model (without intercept)</a:t>
            </a:r>
            <a:endParaRPr/>
          </a:p>
          <a:p>
            <a:pPr indent="-298450" lvl="0" marL="457200" rtl="0" algn="l">
              <a:spcBef>
                <a:spcPts val="0"/>
              </a:spcBef>
              <a:spcAft>
                <a:spcPts val="0"/>
              </a:spcAft>
              <a:buSzPts val="1100"/>
              <a:buChar char="●"/>
            </a:pPr>
            <a:r>
              <a:rPr lang="en"/>
              <a:t>We might think of employing a linear regression model to describe the population-level dependence of y on x for the points represented in this figure. </a:t>
            </a:r>
            <a:endParaRPr/>
          </a:p>
          <a:p>
            <a:pPr indent="-298450" lvl="0" marL="457200" rtl="0" algn="l">
              <a:spcBef>
                <a:spcPts val="0"/>
              </a:spcBef>
              <a:spcAft>
                <a:spcPts val="0"/>
              </a:spcAft>
              <a:buSzPts val="1100"/>
              <a:buChar char="●"/>
            </a:pPr>
            <a:r>
              <a:rPr lang="en"/>
              <a:t>Moving on to the slide 4</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df1f21bd5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df1f21bd5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As in any good thing, however, there is a catch: Here, we often forget that OLS is built on a series of assumptions.</a:t>
            </a:r>
            <a:endParaRPr/>
          </a:p>
          <a:p>
            <a:pPr indent="-298450" lvl="0" marL="457200" rtl="0" algn="l">
              <a:spcBef>
                <a:spcPts val="0"/>
              </a:spcBef>
              <a:spcAft>
                <a:spcPts val="0"/>
              </a:spcAft>
              <a:buSzPts val="1100"/>
              <a:buChar char="●"/>
            </a:pPr>
            <a:r>
              <a:rPr lang="en">
                <a:solidFill>
                  <a:schemeClr val="dk1"/>
                </a:solidFill>
              </a:rPr>
              <a:t>The inference for OLS is based on a well-specified linear model</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For example in the simulated data that we show, the trend is indeed linear, but the variability of the error terms around the regression line changes with x</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 this figure, the blue line represents the fitted regression line, whereas the red lines represents 95% confidence intervals for the residuals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This is in violation of one of the assumptions of OLS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Non-constant variability is indeed a common occurrence in practice!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Moving on to slide 5</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df9d2b740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df9d2b740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But the real question is: Can we still make inference on the coefficient of interest even if one of the OLS assumptions is not met?</a:t>
            </a:r>
            <a:endParaRPr/>
          </a:p>
          <a:p>
            <a:pPr indent="-298450" lvl="0" marL="457200" rtl="0" algn="l">
              <a:spcBef>
                <a:spcPts val="0"/>
              </a:spcBef>
              <a:spcAft>
                <a:spcPts val="0"/>
              </a:spcAft>
              <a:buSzPts val="1100"/>
              <a:buChar char="●"/>
            </a:pPr>
            <a:r>
              <a:rPr lang="en"/>
              <a:t>So after having fitted a model without intercept on the data via lm(), we can call confint() to get the 95% confidence interval for </a:t>
            </a:r>
            <a:r>
              <a:rPr lang="en">
                <a:solidFill>
                  <a:schemeClr val="dk1"/>
                </a:solidFill>
              </a:rPr>
              <a:t>this coefficient.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This confidence interval assumes homoscedasticity, that is constant conditional variance</a:t>
            </a:r>
            <a:endParaRPr>
              <a:solidFill>
                <a:schemeClr val="dk1"/>
              </a:solidFill>
            </a:endParaRPr>
          </a:p>
          <a:p>
            <a:pPr indent="-298450" lvl="0" marL="457200" rtl="0" algn="l">
              <a:spcBef>
                <a:spcPts val="0"/>
              </a:spcBef>
              <a:spcAft>
                <a:spcPts val="0"/>
              </a:spcAft>
              <a:buSzPts val="1100"/>
              <a:buChar char="●"/>
            </a:pPr>
            <a:r>
              <a:rPr lang="en"/>
              <a:t>However, once we check the estimated coverage based on multiple replications, we find out that it is below 90%.</a:t>
            </a:r>
            <a:endParaRPr/>
          </a:p>
          <a:p>
            <a:pPr indent="-298450" lvl="0" marL="457200" rtl="0" algn="l">
              <a:spcBef>
                <a:spcPts val="0"/>
              </a:spcBef>
              <a:spcAft>
                <a:spcPts val="0"/>
              </a:spcAft>
              <a:buSzPts val="1100"/>
              <a:buChar char="●"/>
            </a:pPr>
            <a:r>
              <a:rPr lang="en"/>
              <a:t>This means that if we generate the data and fit the model 100 times, the interval will contain the true parameter in less than 90 cases in expectation!</a:t>
            </a:r>
            <a:endParaRPr/>
          </a:p>
          <a:p>
            <a:pPr indent="-298450" lvl="0" marL="457200" rtl="0" algn="l">
              <a:spcBef>
                <a:spcPts val="0"/>
              </a:spcBef>
              <a:spcAft>
                <a:spcPts val="0"/>
              </a:spcAft>
              <a:buSzPts val="1100"/>
              <a:buChar char="●"/>
            </a:pPr>
            <a:r>
              <a:rPr lang="en"/>
              <a:t>This behavior is absolutely undesirable.</a:t>
            </a:r>
            <a:endParaRPr/>
          </a:p>
          <a:p>
            <a:pPr indent="-298450" lvl="0" marL="457200" rtl="0" algn="l">
              <a:spcBef>
                <a:spcPts val="0"/>
              </a:spcBef>
              <a:spcAft>
                <a:spcPts val="0"/>
              </a:spcAft>
              <a:buSzPts val="1100"/>
              <a:buChar char="●"/>
            </a:pPr>
            <a:r>
              <a:rPr lang="en"/>
              <a:t>Moving on to slide 6</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df9d2b7404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df9d2b7404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Then how can we still make inference when we are dealing with models that do not satisfy all of the OLS assumptions?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Luckily there are some excellent R packages such as car, clubsandwich, lmtest, sandwich, for performing OLS inference under misspecification.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And now also we have the maars R package, the package that we are introducing!</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I’ll pass it on to Shamindra now</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df9d2b7404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df9d2b7404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Shamindra Shrotriya</a:t>
            </a:r>
            <a:r>
              <a:rPr lang="en">
                <a:solidFill>
                  <a:schemeClr val="dk1"/>
                </a:solidFill>
              </a:rPr>
              <a:t> starts speaking:</a:t>
            </a:r>
            <a:endParaRPr>
              <a:solidFill>
                <a:schemeClr val="dk1"/>
              </a:solidFill>
            </a:endParaRPr>
          </a:p>
          <a:p>
            <a:pPr indent="0" lvl="0" marL="0" rtl="0" algn="l">
              <a:spcBef>
                <a:spcPts val="0"/>
              </a:spcBef>
              <a:spcAft>
                <a:spcPts val="0"/>
              </a:spcAft>
              <a:buNone/>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{maars}</a:t>
            </a:r>
            <a:r>
              <a:rPr lang="en">
                <a:solidFill>
                  <a:schemeClr val="dk1"/>
                </a:solidFill>
              </a:rPr>
              <a:t> stands for “Models as approximations in R” and it’s been inspired by the discussion papers written by a group of statisticians at Wharton.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These papers have recently been published in </a:t>
            </a:r>
            <a:r>
              <a:rPr i="1" lang="en">
                <a:solidFill>
                  <a:schemeClr val="dk1"/>
                </a:solidFill>
              </a:rPr>
              <a:t>Statistical Science</a:t>
            </a:r>
            <a:r>
              <a:rPr lang="en">
                <a:solidFill>
                  <a:schemeClr val="dk1"/>
                </a:solidFill>
              </a:rPr>
              <a:t> and we highly recommend reading them.</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Going back to the packages Riccardo mentioned, given that the existing R packages are so great, why create a new package?</a:t>
            </a:r>
            <a:endParaRPr/>
          </a:p>
          <a:p>
            <a:pPr indent="-298450" lvl="0" marL="457200" rtl="0" algn="l">
              <a:spcBef>
                <a:spcPts val="0"/>
              </a:spcBef>
              <a:spcAft>
                <a:spcPts val="0"/>
              </a:spcAft>
              <a:buClr>
                <a:schemeClr val="dk1"/>
              </a:buClr>
              <a:buSzPts val="1100"/>
              <a:buChar char="●"/>
            </a:pPr>
            <a:r>
              <a:rPr lang="en"/>
              <a:t>Now let’s turn our attention to our {maars} package and its features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dda51bbea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dda51bbea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The {maars} package comes “batteries included” with a rich set of inferential tools for OLS under misspecification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These inferential tools fall into 3 main categories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First we have on the left we have the closed form variance estimators which are computed by default i.e. lm() and sandwich standard errors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Second we have resampling based estimators which also help you diagnose convergence to normality</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These include the empirical, multiplier, residual bootstrap, and subsampling based methods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Third, we provide by default valid hypothesis testing under model misspecification i.e. chi-square tests rather than F-tests, and also experimental misspecification diagnostic tools including nonlinearity detection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 note that lm() variance and residual bootstrap (highlighted in yellow) are only valid under the full OLS assumptions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remaining variance types perform valid inference under complete model misspecification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Most importantly, all of these tools are accessible via our single comp_var() function, which is set up for more such tools in the future!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Moreover, the output of the comp_var() function readily allows for a quick comparison of all of these estimators, thus leading to misspecification diagnostics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da55346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da55346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Although having such inferential tools is helpful to the data scientist, what distinguishes {maars} from other packages?</a:t>
            </a:r>
            <a:endParaRPr/>
          </a:p>
          <a:p>
            <a:pPr indent="-298450" lvl="0" marL="457200" rtl="0" algn="l">
              <a:spcBef>
                <a:spcPts val="0"/>
              </a:spcBef>
              <a:spcAft>
                <a:spcPts val="0"/>
              </a:spcAft>
              <a:buSzPts val="1100"/>
              <a:buChar char="●"/>
            </a:pPr>
            <a:r>
              <a:rPr lang="en"/>
              <a:t>The key idea which makes maars unique is its strong emphasis on pedagogy, not just for research</a:t>
            </a:r>
            <a:endParaRPr/>
          </a:p>
          <a:p>
            <a:pPr indent="-298450" lvl="0" marL="457200" rtl="0" algn="l">
              <a:spcBef>
                <a:spcPts val="0"/>
              </a:spcBef>
              <a:spcAft>
                <a:spcPts val="0"/>
              </a:spcAft>
              <a:buSzPts val="1100"/>
              <a:buChar char="●"/>
            </a:pPr>
            <a:r>
              <a:rPr lang="en"/>
              <a:t>We make this pedagogical emphasis clear to new users in 3 key ways:</a:t>
            </a:r>
            <a:endParaRPr/>
          </a:p>
          <a:p>
            <a:pPr indent="-298450" lvl="0" marL="457200" rtl="0" algn="l">
              <a:spcBef>
                <a:spcPts val="0"/>
              </a:spcBef>
              <a:spcAft>
                <a:spcPts val="0"/>
              </a:spcAft>
              <a:buSzPts val="1100"/>
              <a:buChar char="●"/>
            </a:pPr>
            <a:r>
              <a:rPr lang="en"/>
              <a:t>First, maars </a:t>
            </a:r>
            <a:r>
              <a:rPr lang="en"/>
              <a:t>explicitly</a:t>
            </a:r>
            <a:r>
              <a:rPr lang="en"/>
              <a:t> allows the user to print the inferential assumptions for the different variance estimators.</a:t>
            </a:r>
            <a:endParaRPr/>
          </a:p>
          <a:p>
            <a:pPr indent="-298450" lvl="1" marL="914400" rtl="0" algn="l">
              <a:spcBef>
                <a:spcPts val="0"/>
              </a:spcBef>
              <a:spcAft>
                <a:spcPts val="0"/>
              </a:spcAft>
              <a:buSzPts val="1100"/>
              <a:buChar char="○"/>
            </a:pPr>
            <a:r>
              <a:rPr lang="en"/>
              <a:t>This is to minimize the time overhead for the data scientist. Specifically so that they don’t have to spend time looking up research papers discussing the assumptions behind the different estimators and their validity for inference</a:t>
            </a:r>
            <a:endParaRPr/>
          </a:p>
          <a:p>
            <a:pPr indent="-298450" lvl="1" marL="914400" rtl="0" algn="l">
              <a:spcBef>
                <a:spcPts val="0"/>
              </a:spcBef>
              <a:spcAft>
                <a:spcPts val="0"/>
              </a:spcAft>
              <a:buSzPts val="1100"/>
              <a:buChar char="○"/>
            </a:pPr>
            <a:r>
              <a:rPr lang="en"/>
              <a:t>By making these assumptions explicit in our output, we hope that it makes these tools less intimidating and accessible to new users</a:t>
            </a:r>
            <a:endParaRPr/>
          </a:p>
          <a:p>
            <a:pPr indent="-298450" lvl="0" marL="457200" rtl="0" algn="l">
              <a:spcBef>
                <a:spcPts val="0"/>
              </a:spcBef>
              <a:spcAft>
                <a:spcPts val="0"/>
              </a:spcAft>
              <a:buSzPts val="1100"/>
              <a:buChar char="●"/>
            </a:pPr>
            <a:r>
              <a:rPr lang="en"/>
              <a:t>Second, we try to explicitly emphasize teaching these </a:t>
            </a:r>
            <a:r>
              <a:rPr lang="en"/>
              <a:t>concepts</a:t>
            </a:r>
            <a:r>
              <a:rPr lang="en"/>
              <a:t> to new users by example</a:t>
            </a:r>
            <a:endParaRPr/>
          </a:p>
          <a:p>
            <a:pPr indent="-298450" lvl="1" marL="914400" rtl="0" algn="l">
              <a:spcBef>
                <a:spcPts val="0"/>
              </a:spcBef>
              <a:spcAft>
                <a:spcPts val="0"/>
              </a:spcAft>
              <a:buSzPts val="1100"/>
              <a:buChar char="○"/>
            </a:pPr>
            <a:r>
              <a:rPr lang="en"/>
              <a:t>We do this mainly through writing detailed vignettes. These come in 2 main forms, the first is where we take research papers on similar topics and reproduce tables and plots from them, again increasing accessibility for the data scientist to the research</a:t>
            </a:r>
            <a:endParaRPr/>
          </a:p>
          <a:p>
            <a:pPr indent="-298450" lvl="1" marL="914400" rtl="0" algn="l">
              <a:spcBef>
                <a:spcPts val="0"/>
              </a:spcBef>
              <a:spcAft>
                <a:spcPts val="0"/>
              </a:spcAft>
              <a:buSzPts val="1100"/>
              <a:buChar char="○"/>
            </a:pPr>
            <a:r>
              <a:rPr lang="en"/>
              <a:t>Second we provide lesson plans through vignettes. For example we know empirical, and multiplier are valid under model misspecification, but how different are they in practice? We can use maars to conduct systematic simulations and provide a detailed comparison between these estimators</a:t>
            </a:r>
            <a:endParaRPr/>
          </a:p>
          <a:p>
            <a:pPr indent="-298450" lvl="0" marL="457200" rtl="0" algn="l">
              <a:spcBef>
                <a:spcPts val="0"/>
              </a:spcBef>
              <a:spcAft>
                <a:spcPts val="0"/>
              </a:spcAft>
              <a:buSzPts val="1100"/>
              <a:buChar char="●"/>
            </a:pPr>
            <a:r>
              <a:rPr lang="en"/>
              <a:t>Third, maars follows tidy principles in it’s function namings, and it’s focus on returning tidy tibbles for </a:t>
            </a:r>
            <a:r>
              <a:rPr lang="en"/>
              <a:t>downstream</a:t>
            </a:r>
            <a:r>
              <a:rPr lang="en"/>
              <a:t> analysis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22407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021800"/>
            <a:ext cx="8520600" cy="37011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sz="1500"/>
            </a:lvl1pPr>
            <a:lvl2pPr lvl="1" rtl="0">
              <a:buNone/>
              <a:defRPr sz="1500"/>
            </a:lvl2pPr>
            <a:lvl3pPr lvl="2" rtl="0">
              <a:buNone/>
              <a:defRPr sz="1500"/>
            </a:lvl3pPr>
            <a:lvl4pPr lvl="3" rtl="0">
              <a:buNone/>
              <a:defRPr sz="1500"/>
            </a:lvl4pPr>
            <a:lvl5pPr lvl="4" rtl="0">
              <a:buNone/>
              <a:defRPr sz="1500"/>
            </a:lvl5pPr>
            <a:lvl6pPr lvl="5" rtl="0">
              <a:buNone/>
              <a:defRPr sz="1500"/>
            </a:lvl6pPr>
            <a:lvl7pPr lvl="6" rtl="0">
              <a:buNone/>
              <a:defRPr sz="1500"/>
            </a:lvl7pPr>
            <a:lvl8pPr lvl="7" rtl="0">
              <a:buNone/>
              <a:defRPr sz="1500"/>
            </a:lvl8pPr>
            <a:lvl9pPr lvl="8" rtl="0">
              <a:buNone/>
              <a:defRPr sz="15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E"/>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tidyverse.tidyverse.org/articles/manifesto.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shamindras.github.io/maar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698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rgbClr val="4A86E8"/>
                </a:solidFill>
                <a:latin typeface="Courier New"/>
                <a:ea typeface="Courier New"/>
                <a:cs typeface="Courier New"/>
                <a:sym typeface="Courier New"/>
              </a:rPr>
              <a:t>maars</a:t>
            </a:r>
            <a:r>
              <a:rPr lang="en"/>
              <a:t>: </a:t>
            </a:r>
            <a:r>
              <a:rPr b="1" lang="en">
                <a:solidFill>
                  <a:srgbClr val="4A86E8"/>
                </a:solidFill>
              </a:rPr>
              <a:t>m</a:t>
            </a:r>
            <a:r>
              <a:rPr lang="en"/>
              <a:t>odels </a:t>
            </a:r>
            <a:r>
              <a:rPr b="1" lang="en">
                <a:solidFill>
                  <a:srgbClr val="4A86E8"/>
                </a:solidFill>
              </a:rPr>
              <a:t>a</a:t>
            </a:r>
            <a:r>
              <a:rPr lang="en"/>
              <a:t>s </a:t>
            </a:r>
            <a:r>
              <a:rPr b="1" lang="en">
                <a:solidFill>
                  <a:srgbClr val="4A86E8"/>
                </a:solidFill>
              </a:rPr>
              <a:t>a</a:t>
            </a:r>
            <a:r>
              <a:rPr lang="en"/>
              <a:t>pp</a:t>
            </a:r>
            <a:r>
              <a:rPr b="1" lang="en">
                <a:solidFill>
                  <a:srgbClr val="4A86E8"/>
                </a:solidFill>
              </a:rPr>
              <a:t>r</a:t>
            </a:r>
            <a:r>
              <a:rPr lang="en"/>
              <a:t>oximation</a:t>
            </a:r>
            <a:r>
              <a:rPr b="1" lang="en">
                <a:solidFill>
                  <a:srgbClr val="4A86E8"/>
                </a:solidFill>
              </a:rPr>
              <a:t>s</a:t>
            </a:r>
            <a:r>
              <a:rPr lang="en"/>
              <a:t> in </a:t>
            </a:r>
            <a:r>
              <a:rPr b="1" lang="en">
                <a:latin typeface="Courier New"/>
                <a:ea typeface="Courier New"/>
                <a:cs typeface="Courier New"/>
                <a:sym typeface="Courier New"/>
              </a:rPr>
              <a:t>R</a:t>
            </a:r>
            <a:endParaRPr b="1">
              <a:latin typeface="Courier New"/>
              <a:ea typeface="Courier New"/>
              <a:cs typeface="Courier New"/>
              <a:sym typeface="Courier New"/>
            </a:endParaRPr>
          </a:p>
        </p:txBody>
      </p:sp>
      <p:sp>
        <p:nvSpPr>
          <p:cNvPr id="55" name="Google Shape;55;p13"/>
          <p:cNvSpPr txBox="1"/>
          <p:nvPr>
            <p:ph idx="1" type="subTitle"/>
          </p:nvPr>
        </p:nvSpPr>
        <p:spPr>
          <a:xfrm>
            <a:off x="311700" y="4256525"/>
            <a:ext cx="8520600" cy="792600"/>
          </a:xfrm>
          <a:prstGeom prst="rect">
            <a:avLst/>
          </a:prstGeom>
        </p:spPr>
        <p:txBody>
          <a:bodyPr anchorCtr="0" anchor="t" bIns="91425" lIns="91425" spcFirstLastPara="1" rIns="91425" wrap="square" tIns="91425">
            <a:normAutofit/>
          </a:bodyPr>
          <a:lstStyle/>
          <a:p>
            <a:pPr indent="0" lvl="0" marL="0" rtl="0" algn="ctr">
              <a:lnSpc>
                <a:spcPct val="80000"/>
              </a:lnSpc>
              <a:spcBef>
                <a:spcPts val="0"/>
              </a:spcBef>
              <a:spcAft>
                <a:spcPts val="0"/>
              </a:spcAft>
              <a:buSzPts val="935"/>
              <a:buNone/>
            </a:pPr>
            <a:r>
              <a:rPr lang="en" sz="1779"/>
              <a:t>Carnegie Mellon University</a:t>
            </a:r>
            <a:endParaRPr sz="1779"/>
          </a:p>
          <a:p>
            <a:pPr indent="0" lvl="0" marL="0" rtl="0" algn="ctr">
              <a:lnSpc>
                <a:spcPct val="80000"/>
              </a:lnSpc>
              <a:spcBef>
                <a:spcPts val="0"/>
              </a:spcBef>
              <a:spcAft>
                <a:spcPts val="0"/>
              </a:spcAft>
              <a:buSzPts val="935"/>
              <a:buNone/>
            </a:pPr>
            <a:r>
              <a:rPr lang="en" sz="1779"/>
              <a:t>Department of Statistics and Data Science</a:t>
            </a:r>
            <a:endParaRPr sz="1779"/>
          </a:p>
        </p:txBody>
      </p:sp>
      <p:sp>
        <p:nvSpPr>
          <p:cNvPr id="56" name="Google Shape;56;p13"/>
          <p:cNvSpPr txBox="1"/>
          <p:nvPr/>
        </p:nvSpPr>
        <p:spPr>
          <a:xfrm>
            <a:off x="1537800" y="3724200"/>
            <a:ext cx="1534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Riccardo Fogliato*</a:t>
            </a:r>
            <a:endParaRPr sz="1200"/>
          </a:p>
          <a:p>
            <a:pPr indent="0" lvl="0" marL="0" rtl="0" algn="ctr">
              <a:spcBef>
                <a:spcPts val="0"/>
              </a:spcBef>
              <a:spcAft>
                <a:spcPts val="0"/>
              </a:spcAft>
              <a:buNone/>
            </a:pPr>
            <a:r>
              <a:rPr lang="en" sz="1000"/>
              <a:t>(He/Him)</a:t>
            </a:r>
            <a:endParaRPr sz="1000"/>
          </a:p>
        </p:txBody>
      </p:sp>
      <p:pic>
        <p:nvPicPr>
          <p:cNvPr descr="Picture of co-author Arun Kumar Kuchibhotla&#10;&#10;Pronouns: He/Him" id="57" name="Google Shape;57;p13" title="Picture of co-author Arun Kumar Kuchibhotla"/>
          <p:cNvPicPr preferRelativeResize="0"/>
          <p:nvPr/>
        </p:nvPicPr>
        <p:blipFill rotWithShape="1">
          <a:blip r:embed="rId3">
            <a:alphaModFix/>
          </a:blip>
          <a:srcRect b="0" l="0" r="32065" t="26259"/>
          <a:stretch/>
        </p:blipFill>
        <p:spPr>
          <a:xfrm>
            <a:off x="6210700" y="2008975"/>
            <a:ext cx="1286875" cy="1589024"/>
          </a:xfrm>
          <a:prstGeom prst="rect">
            <a:avLst/>
          </a:prstGeom>
          <a:noFill/>
          <a:ln cap="flat" cmpd="sng" w="19050">
            <a:solidFill>
              <a:schemeClr val="dk2"/>
            </a:solidFill>
            <a:prstDash val="solid"/>
            <a:round/>
            <a:headEnd len="sm" w="sm" type="none"/>
            <a:tailEnd len="sm" w="sm" type="none"/>
          </a:ln>
        </p:spPr>
      </p:pic>
      <p:pic>
        <p:nvPicPr>
          <p:cNvPr descr="Picture of co-author and presenter Riccardo Fogliato&#10;&#10;Pronouns: He/Him" id="58" name="Google Shape;58;p13" title="Picture of Riccardo Fogliato"/>
          <p:cNvPicPr preferRelativeResize="0"/>
          <p:nvPr/>
        </p:nvPicPr>
        <p:blipFill rotWithShape="1">
          <a:blip r:embed="rId4">
            <a:alphaModFix/>
          </a:blip>
          <a:srcRect b="34856" l="0" r="41030" t="24489"/>
          <a:stretch/>
        </p:blipFill>
        <p:spPr>
          <a:xfrm>
            <a:off x="1636438" y="2007613"/>
            <a:ext cx="1336925" cy="1676948"/>
          </a:xfrm>
          <a:prstGeom prst="rect">
            <a:avLst/>
          </a:prstGeom>
          <a:noFill/>
          <a:ln cap="flat" cmpd="sng" w="19050">
            <a:solidFill>
              <a:schemeClr val="dk2"/>
            </a:solidFill>
            <a:prstDash val="solid"/>
            <a:round/>
            <a:headEnd len="sm" w="sm" type="none"/>
            <a:tailEnd len="sm" w="sm" type="none"/>
          </a:ln>
        </p:spPr>
      </p:pic>
      <p:sp>
        <p:nvSpPr>
          <p:cNvPr id="59" name="Google Shape;59;p13"/>
          <p:cNvSpPr txBox="1"/>
          <p:nvPr/>
        </p:nvSpPr>
        <p:spPr>
          <a:xfrm>
            <a:off x="5965402" y="3724200"/>
            <a:ext cx="1837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Arun Kumar Kuchibhotla</a:t>
            </a:r>
            <a:endParaRPr sz="1200"/>
          </a:p>
          <a:p>
            <a:pPr indent="0" lvl="0" marL="0" rtl="0" algn="ctr">
              <a:spcBef>
                <a:spcPts val="0"/>
              </a:spcBef>
              <a:spcAft>
                <a:spcPts val="0"/>
              </a:spcAft>
              <a:buClr>
                <a:schemeClr val="dk1"/>
              </a:buClr>
              <a:buSzPts val="1100"/>
              <a:buFont typeface="Arial"/>
              <a:buNone/>
            </a:pPr>
            <a:r>
              <a:rPr lang="en" sz="1000">
                <a:solidFill>
                  <a:schemeClr val="dk1"/>
                </a:solidFill>
              </a:rPr>
              <a:t>(He/Him)</a:t>
            </a:r>
            <a:endParaRPr sz="1000"/>
          </a:p>
        </p:txBody>
      </p:sp>
      <p:pic>
        <p:nvPicPr>
          <p:cNvPr descr="Picture of co-author and presenter Shamindra Shrotriya&#10;&#10;Pronouns: He/Him" id="60" name="Google Shape;60;p13" title="Picture of Shamindra Shrotriya"/>
          <p:cNvPicPr preferRelativeResize="0"/>
          <p:nvPr/>
        </p:nvPicPr>
        <p:blipFill>
          <a:blip r:embed="rId5">
            <a:alphaModFix/>
          </a:blip>
          <a:stretch>
            <a:fillRect/>
          </a:stretch>
        </p:blipFill>
        <p:spPr>
          <a:xfrm>
            <a:off x="3895138" y="2038138"/>
            <a:ext cx="1353727" cy="1615877"/>
          </a:xfrm>
          <a:prstGeom prst="rect">
            <a:avLst/>
          </a:prstGeom>
          <a:noFill/>
          <a:ln cap="flat" cmpd="sng" w="19050">
            <a:solidFill>
              <a:schemeClr val="dk2"/>
            </a:solidFill>
            <a:prstDash val="solid"/>
            <a:round/>
            <a:headEnd len="sm" w="sm" type="none"/>
            <a:tailEnd len="sm" w="sm" type="none"/>
          </a:ln>
        </p:spPr>
      </p:pic>
      <p:sp>
        <p:nvSpPr>
          <p:cNvPr id="61" name="Google Shape;61;p13"/>
          <p:cNvSpPr txBox="1"/>
          <p:nvPr/>
        </p:nvSpPr>
        <p:spPr>
          <a:xfrm>
            <a:off x="3722763" y="3693675"/>
            <a:ext cx="16905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Shamindra</a:t>
            </a:r>
            <a:r>
              <a:rPr lang="en" sz="1200"/>
              <a:t> Shrotriya*</a:t>
            </a:r>
            <a:endParaRPr sz="1200"/>
          </a:p>
          <a:p>
            <a:pPr indent="0" lvl="0" marL="0" rtl="0" algn="ctr">
              <a:spcBef>
                <a:spcPts val="0"/>
              </a:spcBef>
              <a:spcAft>
                <a:spcPts val="0"/>
              </a:spcAft>
              <a:buClr>
                <a:schemeClr val="dk1"/>
              </a:buClr>
              <a:buSzPts val="1100"/>
              <a:buFont typeface="Arial"/>
              <a:buNone/>
            </a:pPr>
            <a:r>
              <a:rPr lang="en" sz="1000">
                <a:solidFill>
                  <a:schemeClr val="dk1"/>
                </a:solidFill>
              </a:rPr>
              <a:t>(He/Him)</a:t>
            </a:r>
            <a:endParaRPr sz="1000"/>
          </a:p>
        </p:txBody>
      </p:sp>
      <p:sp>
        <p:nvSpPr>
          <p:cNvPr id="62" name="Google Shape;62;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311700" y="4326800"/>
            <a:ext cx="2171100" cy="755700"/>
          </a:xfrm>
          <a:prstGeom prst="rect">
            <a:avLst/>
          </a:prstGeom>
        </p:spPr>
        <p:txBody>
          <a:bodyPr anchorCtr="0" anchor="ctr" bIns="91425" lIns="91425" spcFirstLastPara="1" rIns="91425" wrap="square" tIns="91425">
            <a:normAutofit/>
          </a:bodyPr>
          <a:lstStyle/>
          <a:p>
            <a:pPr indent="0" lvl="0" marL="0" rtl="0" algn="ctr">
              <a:lnSpc>
                <a:spcPct val="115000"/>
              </a:lnSpc>
              <a:spcBef>
                <a:spcPts val="0"/>
              </a:spcBef>
              <a:spcAft>
                <a:spcPts val="1200"/>
              </a:spcAft>
              <a:buClr>
                <a:schemeClr val="dk1"/>
              </a:buClr>
              <a:buSzPts val="1100"/>
              <a:buFont typeface="Arial"/>
              <a:buNone/>
            </a:pPr>
            <a:r>
              <a:rPr lang="en" sz="1800">
                <a:solidFill>
                  <a:schemeClr val="dk2"/>
                </a:solidFill>
              </a:rPr>
              <a:t>Objects = “nouns”</a:t>
            </a:r>
            <a:endParaRPr/>
          </a:p>
        </p:txBody>
      </p:sp>
      <p:sp>
        <p:nvSpPr>
          <p:cNvPr id="156" name="Google Shape;156;p22"/>
          <p:cNvSpPr txBox="1"/>
          <p:nvPr>
            <p:ph type="title"/>
          </p:nvPr>
        </p:nvSpPr>
        <p:spPr>
          <a:xfrm>
            <a:off x="3207300" y="4319200"/>
            <a:ext cx="2260800" cy="755700"/>
          </a:xfrm>
          <a:prstGeom prst="rect">
            <a:avLst/>
          </a:prstGeom>
        </p:spPr>
        <p:txBody>
          <a:bodyPr anchorCtr="0" anchor="ctr" bIns="91425" lIns="91425" spcFirstLastPara="1" rIns="91425" wrap="square" tIns="91425">
            <a:normAutofit/>
          </a:bodyPr>
          <a:lstStyle/>
          <a:p>
            <a:pPr indent="0" lvl="0" marL="0" rtl="0" algn="ctr">
              <a:lnSpc>
                <a:spcPct val="115000"/>
              </a:lnSpc>
              <a:spcBef>
                <a:spcPts val="0"/>
              </a:spcBef>
              <a:spcAft>
                <a:spcPts val="1200"/>
              </a:spcAft>
              <a:buClr>
                <a:schemeClr val="dk1"/>
              </a:buClr>
              <a:buSzPts val="1100"/>
              <a:buFont typeface="Arial"/>
              <a:buNone/>
            </a:pPr>
            <a:r>
              <a:rPr lang="en" sz="1800">
                <a:solidFill>
                  <a:schemeClr val="dk2"/>
                </a:solidFill>
              </a:rPr>
              <a:t>Functions = “verbs”</a:t>
            </a:r>
            <a:endParaRPr/>
          </a:p>
        </p:txBody>
      </p:sp>
      <p:sp>
        <p:nvSpPr>
          <p:cNvPr id="157" name="Google Shape;157;p22"/>
          <p:cNvSpPr txBox="1"/>
          <p:nvPr>
            <p:ph type="title"/>
          </p:nvPr>
        </p:nvSpPr>
        <p:spPr>
          <a:xfrm>
            <a:off x="6289500" y="4319200"/>
            <a:ext cx="2434800" cy="755700"/>
          </a:xfrm>
          <a:prstGeom prst="rect">
            <a:avLst/>
          </a:prstGeom>
        </p:spPr>
        <p:txBody>
          <a:bodyPr anchorCtr="0" anchor="ctr" bIns="91425" lIns="91425" spcFirstLastPara="1" rIns="91425" wrap="square" tIns="91425">
            <a:normAutofit/>
          </a:bodyPr>
          <a:lstStyle/>
          <a:p>
            <a:pPr indent="0" lvl="0" marL="0" rtl="0" algn="ctr">
              <a:lnSpc>
                <a:spcPct val="115000"/>
              </a:lnSpc>
              <a:spcBef>
                <a:spcPts val="0"/>
              </a:spcBef>
              <a:spcAft>
                <a:spcPts val="1200"/>
              </a:spcAft>
              <a:buClr>
                <a:schemeClr val="dk1"/>
              </a:buClr>
              <a:buSzPts val="1100"/>
              <a:buFont typeface="Arial"/>
              <a:buNone/>
            </a:pPr>
            <a:r>
              <a:rPr lang="en" sz="1800">
                <a:solidFill>
                  <a:schemeClr val="dk2"/>
                </a:solidFill>
              </a:rPr>
              <a:t>Code = “composition”</a:t>
            </a:r>
            <a:endParaRPr/>
          </a:p>
        </p:txBody>
      </p:sp>
      <p:sp>
        <p:nvSpPr>
          <p:cNvPr id="158" name="Google Shape;158;p22"/>
          <p:cNvSpPr txBox="1"/>
          <p:nvPr>
            <p:ph idx="1" type="body"/>
          </p:nvPr>
        </p:nvSpPr>
        <p:spPr>
          <a:xfrm>
            <a:off x="6102900" y="1161000"/>
            <a:ext cx="2808000" cy="3179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latin typeface="Courier New"/>
                <a:ea typeface="Courier New"/>
                <a:cs typeface="Courier New"/>
                <a:sym typeface="Courier New"/>
              </a:rPr>
              <a:t>lm_fit %&gt;% </a:t>
            </a:r>
            <a:endParaRPr b="1">
              <a:latin typeface="Courier New"/>
              <a:ea typeface="Courier New"/>
              <a:cs typeface="Courier New"/>
              <a:sym typeface="Courier New"/>
            </a:endParaRPr>
          </a:p>
          <a:p>
            <a:pPr indent="0" lvl="0" marL="0" rtl="0" algn="l">
              <a:spcBef>
                <a:spcPts val="1200"/>
              </a:spcBef>
              <a:spcAft>
                <a:spcPts val="0"/>
              </a:spcAft>
              <a:buNone/>
            </a:pPr>
            <a:r>
              <a:rPr b="1" lang="en">
                <a:latin typeface="Courier New"/>
                <a:ea typeface="Courier New"/>
                <a:cs typeface="Courier New"/>
                <a:sym typeface="Courier New"/>
              </a:rPr>
              <a:t>   comp_var() %&gt;%</a:t>
            </a:r>
            <a:endParaRPr b="1">
              <a:latin typeface="Courier New"/>
              <a:ea typeface="Courier New"/>
              <a:cs typeface="Courier New"/>
              <a:sym typeface="Courier New"/>
            </a:endParaRPr>
          </a:p>
          <a:p>
            <a:pPr indent="0" lvl="0" marL="0" rtl="0" algn="l">
              <a:spcBef>
                <a:spcPts val="1200"/>
              </a:spcBef>
              <a:spcAft>
                <a:spcPts val="0"/>
              </a:spcAft>
              <a:buNone/>
            </a:pPr>
            <a:r>
              <a:rPr b="1" lang="en">
                <a:latin typeface="Courier New"/>
                <a:ea typeface="Courier New"/>
                <a:cs typeface="Courier New"/>
                <a:sym typeface="Courier New"/>
              </a:rPr>
              <a:t>   get_summary()</a:t>
            </a:r>
            <a:r>
              <a:rPr lang="en">
                <a:latin typeface="Courier New"/>
                <a:ea typeface="Courier New"/>
                <a:cs typeface="Courier New"/>
                <a:sym typeface="Courier New"/>
              </a:rPr>
              <a:t> </a:t>
            </a:r>
            <a:r>
              <a:rPr b="1" lang="en">
                <a:latin typeface="Courier New"/>
                <a:ea typeface="Courier New"/>
                <a:cs typeface="Courier New"/>
                <a:sym typeface="Courier New"/>
              </a:rPr>
              <a:t>%&gt;%</a:t>
            </a:r>
            <a:endParaRPr b="1">
              <a:latin typeface="Courier New"/>
              <a:ea typeface="Courier New"/>
              <a:cs typeface="Courier New"/>
              <a:sym typeface="Courier New"/>
            </a:endParaRPr>
          </a:p>
          <a:p>
            <a:pPr indent="0" lvl="0" marL="0" rtl="0" algn="l">
              <a:spcBef>
                <a:spcPts val="1200"/>
              </a:spcBef>
              <a:spcAft>
                <a:spcPts val="0"/>
              </a:spcAft>
              <a:buNone/>
            </a:pPr>
            <a:r>
              <a:rPr b="1" lang="en">
                <a:latin typeface="Courier New"/>
                <a:ea typeface="Courier New"/>
                <a:cs typeface="Courier New"/>
                <a:sym typeface="Courier New"/>
              </a:rPr>
              <a:t>   filter(var == “sand”) %&gt;%</a:t>
            </a:r>
            <a:endParaRPr b="1">
              <a:latin typeface="Courier New"/>
              <a:ea typeface="Courier New"/>
              <a:cs typeface="Courier New"/>
              <a:sym typeface="Courier New"/>
            </a:endParaRPr>
          </a:p>
          <a:p>
            <a:pPr indent="0" lvl="0" marL="0" rtl="0" algn="l">
              <a:spcBef>
                <a:spcPts val="1200"/>
              </a:spcBef>
              <a:spcAft>
                <a:spcPts val="0"/>
              </a:spcAft>
              <a:buNone/>
            </a:pPr>
            <a:r>
              <a:rPr b="1" lang="en">
                <a:latin typeface="Courier New"/>
                <a:ea typeface="Courier New"/>
                <a:cs typeface="Courier New"/>
                <a:sym typeface="Courier New"/>
              </a:rPr>
              <a:t>   ggplot(data = ., ...) +</a:t>
            </a:r>
            <a:endParaRPr b="1">
              <a:latin typeface="Courier New"/>
              <a:ea typeface="Courier New"/>
              <a:cs typeface="Courier New"/>
              <a:sym typeface="Courier New"/>
            </a:endParaRPr>
          </a:p>
          <a:p>
            <a:pPr indent="0" lvl="0" marL="0" rtl="0" algn="l">
              <a:spcBef>
                <a:spcPts val="1200"/>
              </a:spcBef>
              <a:spcAft>
                <a:spcPts val="0"/>
              </a:spcAft>
              <a:buNone/>
            </a:pPr>
            <a:r>
              <a:rPr b="1" lang="en">
                <a:latin typeface="Courier New"/>
                <a:ea typeface="Courier New"/>
                <a:cs typeface="Courier New"/>
                <a:sym typeface="Courier New"/>
              </a:rPr>
              <a:t>   ...</a:t>
            </a:r>
            <a:r>
              <a:rPr b="1" i="1" lang="en">
                <a:latin typeface="Courier New"/>
                <a:ea typeface="Courier New"/>
                <a:cs typeface="Courier New"/>
                <a:sym typeface="Courier New"/>
              </a:rPr>
              <a:t>&lt;more analysis&gt;</a:t>
            </a:r>
            <a:endParaRPr b="1" i="1">
              <a:latin typeface="Courier New"/>
              <a:ea typeface="Courier New"/>
              <a:cs typeface="Courier New"/>
              <a:sym typeface="Courier New"/>
            </a:endParaRPr>
          </a:p>
          <a:p>
            <a:pPr indent="0" lvl="0" marL="0" rtl="0" algn="l">
              <a:spcBef>
                <a:spcPts val="1200"/>
              </a:spcBef>
              <a:spcAft>
                <a:spcPts val="0"/>
              </a:spcAft>
              <a:buNone/>
            </a:pPr>
            <a:r>
              <a:t/>
            </a:r>
            <a:endParaRPr b="1">
              <a:latin typeface="Courier New"/>
              <a:ea typeface="Courier New"/>
              <a:cs typeface="Courier New"/>
              <a:sym typeface="Courier New"/>
            </a:endParaRPr>
          </a:p>
          <a:p>
            <a:pPr indent="0" lvl="0" marL="0" rtl="0" algn="l">
              <a:spcBef>
                <a:spcPts val="1200"/>
              </a:spcBef>
              <a:spcAft>
                <a:spcPts val="0"/>
              </a:spcAft>
              <a:buNone/>
            </a:pPr>
            <a:r>
              <a:rPr lang="en"/>
              <a:t>   </a:t>
            </a:r>
            <a:endParaRPr/>
          </a:p>
          <a:p>
            <a:pPr indent="0" lvl="0" marL="0" rtl="0" algn="l">
              <a:spcBef>
                <a:spcPts val="1200"/>
              </a:spcBef>
              <a:spcAft>
                <a:spcPts val="1200"/>
              </a:spcAft>
              <a:buNone/>
            </a:pPr>
            <a:r>
              <a:rPr b="1" lang="en">
                <a:latin typeface="Courier New"/>
                <a:ea typeface="Courier New"/>
                <a:cs typeface="Courier New"/>
                <a:sym typeface="Courier New"/>
              </a:rPr>
              <a:t>      </a:t>
            </a:r>
            <a:r>
              <a:rPr b="1" lang="en">
                <a:solidFill>
                  <a:srgbClr val="FF00FF"/>
                </a:solidFill>
                <a:latin typeface="Courier New"/>
                <a:ea typeface="Courier New"/>
                <a:cs typeface="Courier New"/>
                <a:sym typeface="Courier New"/>
              </a:rPr>
              <a:t>%&gt;% = “and then”</a:t>
            </a:r>
            <a:endParaRPr>
              <a:solidFill>
                <a:srgbClr val="FF00FF"/>
              </a:solidFill>
            </a:endParaRPr>
          </a:p>
        </p:txBody>
      </p:sp>
      <p:sp>
        <p:nvSpPr>
          <p:cNvPr id="159" name="Google Shape;159;p22"/>
          <p:cNvSpPr txBox="1"/>
          <p:nvPr>
            <p:ph idx="1" type="body"/>
          </p:nvPr>
        </p:nvSpPr>
        <p:spPr>
          <a:xfrm>
            <a:off x="3207300" y="1161000"/>
            <a:ext cx="2260800" cy="3179400"/>
          </a:xfrm>
          <a:prstGeom prst="rect">
            <a:avLst/>
          </a:prstGeom>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5000"/>
              </a:lnSpc>
              <a:spcBef>
                <a:spcPts val="0"/>
              </a:spcBef>
              <a:spcAft>
                <a:spcPts val="0"/>
              </a:spcAft>
              <a:buClr>
                <a:schemeClr val="dk1"/>
              </a:buClr>
              <a:buSzPts val="1018"/>
              <a:buFont typeface="Arial"/>
              <a:buNone/>
            </a:pPr>
            <a:r>
              <a:rPr b="1" lang="en" sz="1210">
                <a:latin typeface="Courier New"/>
                <a:ea typeface="Courier New"/>
                <a:cs typeface="Courier New"/>
                <a:sym typeface="Courier New"/>
              </a:rPr>
              <a:t>print()</a:t>
            </a:r>
            <a:endParaRPr b="1" sz="1210">
              <a:latin typeface="Courier New"/>
              <a:ea typeface="Courier New"/>
              <a:cs typeface="Courier New"/>
              <a:sym typeface="Courier New"/>
            </a:endParaRPr>
          </a:p>
          <a:p>
            <a:pPr indent="0" lvl="0" marL="0" rtl="0" algn="ctr">
              <a:lnSpc>
                <a:spcPct val="95000"/>
              </a:lnSpc>
              <a:spcBef>
                <a:spcPts val="1200"/>
              </a:spcBef>
              <a:spcAft>
                <a:spcPts val="0"/>
              </a:spcAft>
              <a:buClr>
                <a:schemeClr val="dk1"/>
              </a:buClr>
              <a:buSzPts val="1018"/>
              <a:buFont typeface="Arial"/>
              <a:buNone/>
            </a:pPr>
            <a:r>
              <a:rPr b="1" lang="en" sz="1210">
                <a:latin typeface="Courier New"/>
                <a:ea typeface="Courier New"/>
                <a:cs typeface="Courier New"/>
                <a:sym typeface="Courier New"/>
              </a:rPr>
              <a:t>summary()</a:t>
            </a:r>
            <a:endParaRPr b="1" sz="1210">
              <a:latin typeface="Courier New"/>
              <a:ea typeface="Courier New"/>
              <a:cs typeface="Courier New"/>
              <a:sym typeface="Courier New"/>
            </a:endParaRPr>
          </a:p>
          <a:p>
            <a:pPr indent="0" lvl="0" marL="0" rtl="0" algn="ctr">
              <a:lnSpc>
                <a:spcPct val="95000"/>
              </a:lnSpc>
              <a:spcBef>
                <a:spcPts val="1200"/>
              </a:spcBef>
              <a:spcAft>
                <a:spcPts val="0"/>
              </a:spcAft>
              <a:buClr>
                <a:schemeClr val="dk1"/>
              </a:buClr>
              <a:buSzPts val="1018"/>
              <a:buFont typeface="Arial"/>
              <a:buNone/>
            </a:pPr>
            <a:r>
              <a:rPr b="1" lang="en" sz="1210">
                <a:latin typeface="Courier New"/>
                <a:ea typeface="Courier New"/>
                <a:cs typeface="Courier New"/>
                <a:sym typeface="Courier New"/>
              </a:rPr>
              <a:t>confint()</a:t>
            </a:r>
            <a:endParaRPr b="1" sz="1210">
              <a:latin typeface="Courier New"/>
              <a:ea typeface="Courier New"/>
              <a:cs typeface="Courier New"/>
              <a:sym typeface="Courier New"/>
            </a:endParaRPr>
          </a:p>
          <a:p>
            <a:pPr indent="0" lvl="0" marL="0" rtl="0" algn="ctr">
              <a:lnSpc>
                <a:spcPct val="95000"/>
              </a:lnSpc>
              <a:spcBef>
                <a:spcPts val="1200"/>
              </a:spcBef>
              <a:spcAft>
                <a:spcPts val="0"/>
              </a:spcAft>
              <a:buSzPts val="1018"/>
              <a:buNone/>
            </a:pPr>
            <a:r>
              <a:rPr b="1" lang="en" sz="1210">
                <a:latin typeface="Courier New"/>
                <a:ea typeface="Courier New"/>
                <a:cs typeface="Courier New"/>
                <a:sym typeface="Courier New"/>
              </a:rPr>
              <a:t>get_summary()</a:t>
            </a:r>
            <a:endParaRPr b="1" sz="1210">
              <a:latin typeface="Courier New"/>
              <a:ea typeface="Courier New"/>
              <a:cs typeface="Courier New"/>
              <a:sym typeface="Courier New"/>
            </a:endParaRPr>
          </a:p>
          <a:p>
            <a:pPr indent="0" lvl="0" marL="0" rtl="0" algn="ctr">
              <a:lnSpc>
                <a:spcPct val="95000"/>
              </a:lnSpc>
              <a:spcBef>
                <a:spcPts val="1200"/>
              </a:spcBef>
              <a:spcAft>
                <a:spcPts val="0"/>
              </a:spcAft>
              <a:buClr>
                <a:schemeClr val="dk1"/>
              </a:buClr>
              <a:buSzPts val="1018"/>
              <a:buFont typeface="Arial"/>
              <a:buNone/>
            </a:pPr>
            <a:r>
              <a:rPr b="1" lang="en" sz="1210">
                <a:latin typeface="Courier New"/>
                <a:ea typeface="Courier New"/>
                <a:cs typeface="Courier New"/>
                <a:sym typeface="Courier New"/>
              </a:rPr>
              <a:t>get_confint()</a:t>
            </a:r>
            <a:endParaRPr b="1" sz="1210">
              <a:latin typeface="Courier New"/>
              <a:ea typeface="Courier New"/>
              <a:cs typeface="Courier New"/>
              <a:sym typeface="Courier New"/>
            </a:endParaRPr>
          </a:p>
          <a:p>
            <a:pPr indent="0" lvl="0" marL="0" rtl="0" algn="ctr">
              <a:lnSpc>
                <a:spcPct val="95000"/>
              </a:lnSpc>
              <a:spcBef>
                <a:spcPts val="1200"/>
              </a:spcBef>
              <a:spcAft>
                <a:spcPts val="0"/>
              </a:spcAft>
              <a:buSzPts val="1018"/>
              <a:buNone/>
            </a:pPr>
            <a:r>
              <a:rPr b="1" lang="en" sz="1210">
                <a:latin typeface="Courier New"/>
                <a:ea typeface="Courier New"/>
                <a:cs typeface="Courier New"/>
                <a:sym typeface="Courier New"/>
              </a:rPr>
              <a:t>get_assumptions()</a:t>
            </a:r>
            <a:endParaRPr b="1" sz="1210">
              <a:latin typeface="Courier New"/>
              <a:ea typeface="Courier New"/>
              <a:cs typeface="Courier New"/>
              <a:sym typeface="Courier New"/>
            </a:endParaRPr>
          </a:p>
          <a:p>
            <a:pPr indent="0" lvl="0" marL="0" rtl="0" algn="ctr">
              <a:lnSpc>
                <a:spcPct val="95000"/>
              </a:lnSpc>
              <a:spcBef>
                <a:spcPts val="1200"/>
              </a:spcBef>
              <a:spcAft>
                <a:spcPts val="0"/>
              </a:spcAft>
              <a:buSzPts val="1018"/>
              <a:buNone/>
            </a:pPr>
            <a:r>
              <a:rPr b="1" lang="en" sz="1210">
                <a:latin typeface="Courier New"/>
                <a:ea typeface="Courier New"/>
                <a:cs typeface="Courier New"/>
                <a:sym typeface="Courier New"/>
              </a:rPr>
              <a:t>comp_var()</a:t>
            </a:r>
            <a:endParaRPr b="1" sz="1210">
              <a:latin typeface="Courier New"/>
              <a:ea typeface="Courier New"/>
              <a:cs typeface="Courier New"/>
              <a:sym typeface="Courier New"/>
            </a:endParaRPr>
          </a:p>
          <a:p>
            <a:pPr indent="0" lvl="0" marL="0" rtl="0" algn="ctr">
              <a:lnSpc>
                <a:spcPct val="95000"/>
              </a:lnSpc>
              <a:spcBef>
                <a:spcPts val="1200"/>
              </a:spcBef>
              <a:spcAft>
                <a:spcPts val="0"/>
              </a:spcAft>
              <a:buSzPts val="1018"/>
              <a:buNone/>
            </a:pPr>
            <a:r>
              <a:t/>
            </a:r>
            <a:endParaRPr b="1" sz="1210">
              <a:latin typeface="Courier New"/>
              <a:ea typeface="Courier New"/>
              <a:cs typeface="Courier New"/>
              <a:sym typeface="Courier New"/>
            </a:endParaRPr>
          </a:p>
          <a:p>
            <a:pPr indent="0" lvl="0" marL="0" rtl="0" algn="ctr">
              <a:lnSpc>
                <a:spcPct val="95000"/>
              </a:lnSpc>
              <a:spcBef>
                <a:spcPts val="1200"/>
              </a:spcBef>
              <a:spcAft>
                <a:spcPts val="1200"/>
              </a:spcAft>
              <a:buSzPts val="1018"/>
              <a:buNone/>
            </a:pPr>
            <a:r>
              <a:rPr b="1" lang="en" sz="1210">
                <a:solidFill>
                  <a:srgbClr val="8E7CC3"/>
                </a:solidFill>
              </a:rPr>
              <a:t>&lt;prefix_action&gt;</a:t>
            </a:r>
            <a:r>
              <a:rPr lang="en" sz="1210"/>
              <a:t>_</a:t>
            </a:r>
            <a:r>
              <a:rPr b="1" lang="en" sz="1210">
                <a:solidFill>
                  <a:srgbClr val="6AA84F"/>
                </a:solidFill>
              </a:rPr>
              <a:t>&lt;target&gt;</a:t>
            </a:r>
            <a:endParaRPr b="1" sz="1210">
              <a:solidFill>
                <a:srgbClr val="6AA84F"/>
              </a:solidFill>
            </a:endParaRPr>
          </a:p>
        </p:txBody>
      </p:sp>
      <p:sp>
        <p:nvSpPr>
          <p:cNvPr id="160" name="Google Shape;160;p22"/>
          <p:cNvSpPr txBox="1"/>
          <p:nvPr/>
        </p:nvSpPr>
        <p:spPr>
          <a:xfrm>
            <a:off x="2533650" y="2625100"/>
            <a:ext cx="67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Courier New"/>
                <a:ea typeface="Courier New"/>
                <a:cs typeface="Courier New"/>
                <a:sym typeface="Courier New"/>
              </a:rPr>
              <a:t> +</a:t>
            </a:r>
            <a:endParaRPr b="1" sz="1800">
              <a:latin typeface="Courier New"/>
              <a:ea typeface="Courier New"/>
              <a:cs typeface="Courier New"/>
              <a:sym typeface="Courier New"/>
            </a:endParaRPr>
          </a:p>
        </p:txBody>
      </p:sp>
      <p:sp>
        <p:nvSpPr>
          <p:cNvPr id="161" name="Google Shape;161;p22"/>
          <p:cNvSpPr txBox="1"/>
          <p:nvPr/>
        </p:nvSpPr>
        <p:spPr>
          <a:xfrm>
            <a:off x="5468100" y="2625100"/>
            <a:ext cx="615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800">
                <a:solidFill>
                  <a:schemeClr val="dk1"/>
                </a:solidFill>
                <a:latin typeface="Courier New"/>
                <a:ea typeface="Courier New"/>
                <a:cs typeface="Courier New"/>
                <a:sym typeface="Courier New"/>
              </a:rPr>
              <a:t>%&gt;%</a:t>
            </a:r>
            <a:endParaRPr b="1" sz="1800">
              <a:latin typeface="Courier New"/>
              <a:ea typeface="Courier New"/>
              <a:cs typeface="Courier New"/>
              <a:sym typeface="Courier New"/>
            </a:endParaRPr>
          </a:p>
        </p:txBody>
      </p:sp>
      <p:sp>
        <p:nvSpPr>
          <p:cNvPr id="162" name="Google Shape;162;p22"/>
          <p:cNvSpPr txBox="1"/>
          <p:nvPr>
            <p:ph type="title"/>
          </p:nvPr>
        </p:nvSpPr>
        <p:spPr>
          <a:xfrm>
            <a:off x="311700" y="445025"/>
            <a:ext cx="8520600" cy="572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solidFill>
                  <a:srgbClr val="4A86E8"/>
                </a:solidFill>
                <a:latin typeface="Courier New"/>
                <a:ea typeface="Courier New"/>
                <a:cs typeface="Courier New"/>
                <a:sym typeface="Courier New"/>
              </a:rPr>
              <a:t>{maars}</a:t>
            </a:r>
            <a:r>
              <a:rPr lang="en"/>
              <a:t> uses tidy grammar for pedagogy and research</a:t>
            </a:r>
            <a:endParaRPr/>
          </a:p>
        </p:txBody>
      </p:sp>
      <p:sp>
        <p:nvSpPr>
          <p:cNvPr id="163" name="Google Shape;163;p22"/>
          <p:cNvSpPr txBox="1"/>
          <p:nvPr>
            <p:ph idx="1" type="body"/>
          </p:nvPr>
        </p:nvSpPr>
        <p:spPr>
          <a:xfrm>
            <a:off x="311700" y="1161000"/>
            <a:ext cx="2171100" cy="3179400"/>
          </a:xfrm>
          <a:prstGeom prst="rect">
            <a:avLst/>
          </a:prstGeom>
          <a:ln cap="flat" cmpd="sng" w="9525">
            <a:solidFill>
              <a:srgbClr val="000000"/>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spcBef>
                <a:spcPts val="0"/>
              </a:spcBef>
              <a:spcAft>
                <a:spcPts val="0"/>
              </a:spcAft>
              <a:buNone/>
            </a:pPr>
            <a:r>
              <a:rPr b="1" lang="en">
                <a:latin typeface="Courier New"/>
                <a:ea typeface="Courier New"/>
                <a:cs typeface="Courier New"/>
                <a:sym typeface="Courier New"/>
              </a:rPr>
              <a:t>lm</a:t>
            </a:r>
            <a:endParaRPr b="1">
              <a:latin typeface="Courier New"/>
              <a:ea typeface="Courier New"/>
              <a:cs typeface="Courier New"/>
              <a:sym typeface="Courier New"/>
            </a:endParaRPr>
          </a:p>
          <a:p>
            <a:pPr indent="0" lvl="0" marL="0" rtl="0" algn="ctr">
              <a:spcBef>
                <a:spcPts val="1200"/>
              </a:spcBef>
              <a:spcAft>
                <a:spcPts val="1200"/>
              </a:spcAft>
              <a:buNone/>
            </a:pPr>
            <a:r>
              <a:rPr b="1" lang="en">
                <a:latin typeface="Courier New"/>
                <a:ea typeface="Courier New"/>
                <a:cs typeface="Courier New"/>
                <a:sym typeface="Courier New"/>
              </a:rPr>
              <a:t>maars_lm</a:t>
            </a:r>
            <a:r>
              <a:rPr b="1" lang="en"/>
              <a:t> </a:t>
            </a:r>
            <a:endParaRPr b="1">
              <a:latin typeface="Courier New"/>
              <a:ea typeface="Courier New"/>
              <a:cs typeface="Courier New"/>
              <a:sym typeface="Courier New"/>
            </a:endParaRPr>
          </a:p>
        </p:txBody>
      </p:sp>
      <p:sp>
        <p:nvSpPr>
          <p:cNvPr id="164" name="Google Shape;164;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3"/>
          <p:cNvSpPr txBox="1"/>
          <p:nvPr>
            <p:ph type="title"/>
          </p:nvPr>
        </p:nvSpPr>
        <p:spPr>
          <a:xfrm>
            <a:off x="311700" y="21508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solidFill>
                  <a:schemeClr val="accent1"/>
                </a:solidFill>
              </a:rPr>
              <a:t>{maars}</a:t>
            </a:r>
            <a:endParaRPr>
              <a:solidFill>
                <a:schemeClr val="accent1"/>
              </a:solidFill>
            </a:endParaRPr>
          </a:p>
          <a:p>
            <a:pPr indent="0" lvl="0" marL="0" rtl="0" algn="ctr">
              <a:spcBef>
                <a:spcPts val="0"/>
              </a:spcBef>
              <a:spcAft>
                <a:spcPts val="0"/>
              </a:spcAft>
              <a:buNone/>
            </a:pPr>
            <a:r>
              <a:rPr lang="en"/>
              <a:t>Demo Time!</a:t>
            </a:r>
            <a:endParaRPr/>
          </a:p>
        </p:txBody>
      </p:sp>
      <p:sp>
        <p:nvSpPr>
          <p:cNvPr id="170" name="Google Shape;170;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Demo - returning to our </a:t>
            </a:r>
            <a:r>
              <a:rPr lang="en"/>
              <a:t>simulated data</a:t>
            </a:r>
            <a:endParaRPr/>
          </a:p>
        </p:txBody>
      </p:sp>
      <p:sp>
        <p:nvSpPr>
          <p:cNvPr id="176" name="Google Shape;176;p24"/>
          <p:cNvSpPr txBox="1"/>
          <p:nvPr>
            <p:ph idx="1" type="body"/>
          </p:nvPr>
        </p:nvSpPr>
        <p:spPr>
          <a:xfrm>
            <a:off x="311700" y="1273725"/>
            <a:ext cx="3218700" cy="297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Courier New"/>
                <a:ea typeface="Courier New"/>
                <a:cs typeface="Courier New"/>
                <a:sym typeface="Courier New"/>
              </a:rPr>
              <a:t>n &lt;- 1e3</a:t>
            </a:r>
            <a:endParaRPr b="1" sz="1700">
              <a:latin typeface="Courier New"/>
              <a:ea typeface="Courier New"/>
              <a:cs typeface="Courier New"/>
              <a:sym typeface="Courier New"/>
            </a:endParaRPr>
          </a:p>
          <a:p>
            <a:pPr indent="0" lvl="0" marL="0" rtl="0" algn="l">
              <a:spcBef>
                <a:spcPts val="1200"/>
              </a:spcBef>
              <a:spcAft>
                <a:spcPts val="0"/>
              </a:spcAft>
              <a:buNone/>
            </a:pPr>
            <a:r>
              <a:rPr b="1" lang="en" sz="1700">
                <a:latin typeface="Courier New"/>
                <a:ea typeface="Courier New"/>
                <a:cs typeface="Courier New"/>
                <a:sym typeface="Courier New"/>
              </a:rPr>
              <a:t>x &lt;- runif(n,-10,10)</a:t>
            </a:r>
            <a:endParaRPr b="1" sz="1700">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sz="1700">
                <a:latin typeface="Courier New"/>
                <a:ea typeface="Courier New"/>
                <a:cs typeface="Courier New"/>
                <a:sym typeface="Courier New"/>
              </a:rPr>
              <a:t>y &lt;- 2 * x + rnorm(n, 0, sqrt(abs(x))</a:t>
            </a:r>
            <a:endParaRPr b="1" sz="1700">
              <a:solidFill>
                <a:srgbClr val="FF0000"/>
              </a:solidFill>
              <a:latin typeface="Courier New"/>
              <a:ea typeface="Courier New"/>
              <a:cs typeface="Courier New"/>
              <a:sym typeface="Courier New"/>
            </a:endParaRPr>
          </a:p>
          <a:p>
            <a:pPr indent="0" lvl="0" marL="0" rtl="0" algn="l">
              <a:spcBef>
                <a:spcPts val="1200"/>
              </a:spcBef>
              <a:spcAft>
                <a:spcPts val="0"/>
              </a:spcAft>
              <a:buNone/>
            </a:pPr>
            <a:r>
              <a:t/>
            </a:r>
            <a:endParaRPr sz="1700"/>
          </a:p>
          <a:p>
            <a:pPr indent="0" lvl="0" marL="0" rtl="0" algn="l">
              <a:spcBef>
                <a:spcPts val="1200"/>
              </a:spcBef>
              <a:spcAft>
                <a:spcPts val="1200"/>
              </a:spcAft>
              <a:buClr>
                <a:schemeClr val="dk1"/>
              </a:buClr>
              <a:buSzPts val="1100"/>
              <a:buFont typeface="Arial"/>
              <a:buNone/>
            </a:pPr>
            <a:r>
              <a:t/>
            </a:r>
            <a:endParaRPr sz="1700"/>
          </a:p>
        </p:txBody>
      </p:sp>
      <p:sp>
        <p:nvSpPr>
          <p:cNvPr id="177" name="Google Shape;177;p24"/>
          <p:cNvSpPr txBox="1"/>
          <p:nvPr/>
        </p:nvSpPr>
        <p:spPr>
          <a:xfrm>
            <a:off x="3850550" y="4247625"/>
            <a:ext cx="4713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Generating process is linear but heteroscedastic!</a:t>
            </a:r>
            <a:endParaRPr/>
          </a:p>
        </p:txBody>
      </p:sp>
      <p:sp>
        <p:nvSpPr>
          <p:cNvPr id="178" name="Google Shape;178;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It is based on 1000 plots generated from the simulated linear relationship Y = 2X + epsilon, where epsilon is distributed as a Gaussian with mean 0, and variance abs(X).&#10;&#10;It is the same plot repeated from slide 2." id="179" name="Google Shape;179;p24" title="This is plot of a linear relationship"/>
          <p:cNvPicPr preferRelativeResize="0"/>
          <p:nvPr/>
        </p:nvPicPr>
        <p:blipFill>
          <a:blip r:embed="rId3">
            <a:alphaModFix/>
          </a:blip>
          <a:stretch>
            <a:fillRect/>
          </a:stretch>
        </p:blipFill>
        <p:spPr>
          <a:xfrm>
            <a:off x="3372975" y="1444450"/>
            <a:ext cx="5649999" cy="2803650"/>
          </a:xfrm>
          <a:prstGeom prst="rect">
            <a:avLst/>
          </a:prstGeom>
          <a:noFill/>
          <a:ln>
            <a:noFill/>
          </a:ln>
        </p:spPr>
      </p:pic>
      <p:pic>
        <p:nvPicPr>
          <p:cNvPr id="180" name="Google Shape;180;p24"/>
          <p:cNvPicPr preferRelativeResize="0"/>
          <p:nvPr/>
        </p:nvPicPr>
        <p:blipFill>
          <a:blip r:embed="rId4">
            <a:alphaModFix/>
          </a:blip>
          <a:stretch>
            <a:fillRect/>
          </a:stretch>
        </p:blipFill>
        <p:spPr>
          <a:xfrm>
            <a:off x="4571988" y="1094712"/>
            <a:ext cx="3074174" cy="272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descr="Specifically it is the output of the following code:&#10;&#10;lm_fit &lt;- lm(y ~ 0 + x)&#10;summary(lm_fit)&#10;&#10;Where y, x are based on the code shown in Slide 12." id="185" name="Google Shape;185;p25" title="This is the summary output of a fitted lm object"/>
          <p:cNvPicPr preferRelativeResize="0"/>
          <p:nvPr/>
        </p:nvPicPr>
        <p:blipFill>
          <a:blip r:embed="rId3">
            <a:alphaModFix/>
          </a:blip>
          <a:stretch>
            <a:fillRect/>
          </a:stretch>
        </p:blipFill>
        <p:spPr>
          <a:xfrm>
            <a:off x="3592475" y="1688923"/>
            <a:ext cx="5428666" cy="3257199"/>
          </a:xfrm>
          <a:prstGeom prst="rect">
            <a:avLst/>
          </a:prstGeom>
          <a:noFill/>
          <a:ln cap="flat" cmpd="sng" w="19050">
            <a:solidFill>
              <a:schemeClr val="dk2"/>
            </a:solidFill>
            <a:prstDash val="solid"/>
            <a:round/>
            <a:headEnd len="sm" w="sm" type="none"/>
            <a:tailEnd len="sm" w="sm" type="none"/>
          </a:ln>
        </p:spPr>
      </p:pic>
      <p:sp>
        <p:nvSpPr>
          <p:cNvPr id="186" name="Google Shape;186;p25"/>
          <p:cNvSpPr txBox="1"/>
          <p:nvPr>
            <p:ph idx="1" type="body"/>
          </p:nvPr>
        </p:nvSpPr>
        <p:spPr>
          <a:xfrm>
            <a:off x="387900" y="1180800"/>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1700">
                <a:latin typeface="Courier New"/>
                <a:ea typeface="Courier New"/>
                <a:cs typeface="Courier New"/>
                <a:sym typeface="Courier New"/>
              </a:rPr>
              <a:t>lm_fit &lt;- lm(y ~ 0 + x)</a:t>
            </a:r>
            <a:endParaRPr b="1" sz="1700">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sz="1700">
                <a:latin typeface="Courier New"/>
                <a:ea typeface="Courier New"/>
                <a:cs typeface="Courier New"/>
                <a:sym typeface="Courier New"/>
              </a:rPr>
              <a:t>summary(lm_fit)</a:t>
            </a:r>
            <a:endParaRPr b="1" sz="1700">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t/>
            </a:r>
            <a:endParaRPr sz="1700"/>
          </a:p>
          <a:p>
            <a:pPr indent="0" lvl="0" marL="0" rtl="0" algn="l">
              <a:spcBef>
                <a:spcPts val="1200"/>
              </a:spcBef>
              <a:spcAft>
                <a:spcPts val="1200"/>
              </a:spcAft>
              <a:buClr>
                <a:schemeClr val="dk1"/>
              </a:buClr>
              <a:buSzPts val="1100"/>
              <a:buFont typeface="Arial"/>
              <a:buNone/>
            </a:pPr>
            <a:r>
              <a:t/>
            </a:r>
            <a:endParaRPr sz="1700"/>
          </a:p>
        </p:txBody>
      </p:sp>
      <p:sp>
        <p:nvSpPr>
          <p:cNvPr id="187" name="Google Shape;187;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The </a:t>
            </a:r>
            <a:r>
              <a:rPr b="1" lang="en">
                <a:solidFill>
                  <a:schemeClr val="accent1"/>
                </a:solidFill>
                <a:latin typeface="Courier New"/>
                <a:ea typeface="Courier New"/>
                <a:cs typeface="Courier New"/>
                <a:sym typeface="Courier New"/>
              </a:rPr>
              <a:t>lm()</a:t>
            </a:r>
            <a:r>
              <a:rPr lang="en"/>
              <a:t> workflow</a:t>
            </a:r>
            <a:endParaRPr/>
          </a:p>
        </p:txBody>
      </p:sp>
      <p:sp>
        <p:nvSpPr>
          <p:cNvPr id="188" name="Google Shape;188;p25"/>
          <p:cNvSpPr/>
          <p:nvPr/>
        </p:nvSpPr>
        <p:spPr>
          <a:xfrm>
            <a:off x="4758675" y="3496525"/>
            <a:ext cx="801000" cy="2124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p:nvPr/>
        </p:nvSpPr>
        <p:spPr>
          <a:xfrm>
            <a:off x="101700" y="3518125"/>
            <a:ext cx="2563200" cy="938400"/>
          </a:xfrm>
          <a:prstGeom prst="wedgeEllipseCallout">
            <a:avLst>
              <a:gd fmla="val 95035" name="adj1"/>
              <a:gd fmla="val -33257" name="adj2"/>
            </a:avLst>
          </a:prstGeom>
          <a:solidFill>
            <a:schemeClr val="lt2"/>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Clr>
                <a:schemeClr val="dk1"/>
              </a:buClr>
              <a:buSzPts val="1100"/>
              <a:buFont typeface="Arial"/>
              <a:buNone/>
            </a:pPr>
            <a:r>
              <a:rPr lang="en">
                <a:solidFill>
                  <a:srgbClr val="38761D"/>
                </a:solidFill>
              </a:rPr>
              <a:t>The OLS parameter estimate is correct</a:t>
            </a:r>
            <a:endParaRPr>
              <a:solidFill>
                <a:srgbClr val="38761D"/>
              </a:solidFill>
            </a:endParaRPr>
          </a:p>
        </p:txBody>
      </p:sp>
      <p:sp>
        <p:nvSpPr>
          <p:cNvPr id="190" name="Google Shape;190;p25"/>
          <p:cNvSpPr/>
          <p:nvPr/>
        </p:nvSpPr>
        <p:spPr>
          <a:xfrm>
            <a:off x="3830100" y="3518114"/>
            <a:ext cx="638100" cy="169200"/>
          </a:xfrm>
          <a:prstGeom prst="ellipse">
            <a:avLst/>
          </a:prstGeom>
          <a:no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8761D"/>
              </a:solidFill>
            </a:endParaRPr>
          </a:p>
        </p:txBody>
      </p:sp>
      <p:sp>
        <p:nvSpPr>
          <p:cNvPr id="191" name="Google Shape;191;p25"/>
          <p:cNvSpPr/>
          <p:nvPr/>
        </p:nvSpPr>
        <p:spPr>
          <a:xfrm>
            <a:off x="5831225" y="4012825"/>
            <a:ext cx="2763600" cy="1044000"/>
          </a:xfrm>
          <a:prstGeom prst="wedgeEllipseCallout">
            <a:avLst>
              <a:gd fmla="val -60504" name="adj1"/>
              <a:gd fmla="val -79013" name="adj2"/>
            </a:avLst>
          </a:prstGeom>
          <a:solidFill>
            <a:schemeClr val="lt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a:solidFill>
                <a:srgbClr val="FF0000"/>
              </a:solidFill>
            </a:endParaRPr>
          </a:p>
          <a:p>
            <a:pPr indent="0" lvl="0" marL="0" rtl="0" algn="ctr">
              <a:lnSpc>
                <a:spcPct val="115000"/>
              </a:lnSpc>
              <a:spcBef>
                <a:spcPts val="1200"/>
              </a:spcBef>
              <a:spcAft>
                <a:spcPts val="1200"/>
              </a:spcAft>
              <a:buNone/>
            </a:pPr>
            <a:r>
              <a:rPr lang="en">
                <a:solidFill>
                  <a:srgbClr val="FF0000"/>
                </a:solidFill>
              </a:rPr>
              <a:t>Standard errors are calculated on violated assumptions!</a:t>
            </a:r>
            <a:endParaRPr>
              <a:solidFill>
                <a:srgbClr val="FF0000"/>
              </a:solidFill>
            </a:endParaRPr>
          </a:p>
        </p:txBody>
      </p:sp>
      <p:sp>
        <p:nvSpPr>
          <p:cNvPr id="192" name="Google Shape;192;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6"/>
          <p:cNvSpPr txBox="1"/>
          <p:nvPr>
            <p:ph idx="1" type="body"/>
          </p:nvPr>
        </p:nvSpPr>
        <p:spPr>
          <a:xfrm>
            <a:off x="88975" y="1152475"/>
            <a:ext cx="5143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700">
                <a:latin typeface="Courier New"/>
                <a:ea typeface="Courier New"/>
                <a:cs typeface="Courier New"/>
                <a:sym typeface="Courier New"/>
              </a:rPr>
              <a:t>maars_fit &lt;- lm_fit %&gt;%</a:t>
            </a:r>
            <a:endParaRPr b="1" sz="1700">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sz="1700">
                <a:latin typeface="Courier New"/>
                <a:ea typeface="Courier New"/>
                <a:cs typeface="Courier New"/>
                <a:sym typeface="Courier New"/>
              </a:rPr>
              <a:t>  comp_var(boot_emp = list(B = 1e3),</a:t>
            </a:r>
            <a:endParaRPr b="1" sz="1700">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sz="1700">
                <a:latin typeface="Courier New"/>
                <a:ea typeface="Courier New"/>
                <a:cs typeface="Courier New"/>
                <a:sym typeface="Courier New"/>
              </a:rPr>
              <a:t>           boot_mul = list(B = 1e3),</a:t>
            </a:r>
            <a:endParaRPr b="1" sz="1700">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sz="1700">
                <a:latin typeface="Courier New"/>
                <a:ea typeface="Courier New"/>
                <a:cs typeface="Courier New"/>
                <a:sym typeface="Courier New"/>
              </a:rPr>
              <a:t>           boot_res = list(B = 1e3))</a:t>
            </a:r>
            <a:endParaRPr b="1" sz="1700">
              <a:latin typeface="Courier New"/>
              <a:ea typeface="Courier New"/>
              <a:cs typeface="Courier New"/>
              <a:sym typeface="Courier New"/>
            </a:endParaRPr>
          </a:p>
          <a:p>
            <a:pPr indent="0" lvl="0" marL="0" rtl="0" algn="l">
              <a:spcBef>
                <a:spcPts val="1200"/>
              </a:spcBef>
              <a:spcAft>
                <a:spcPts val="0"/>
              </a:spcAft>
              <a:buNone/>
            </a:pPr>
            <a:r>
              <a:t/>
            </a:r>
            <a:endParaRPr b="1" sz="1700">
              <a:latin typeface="Courier New"/>
              <a:ea typeface="Courier New"/>
              <a:cs typeface="Courier New"/>
              <a:sym typeface="Courier New"/>
            </a:endParaRPr>
          </a:p>
          <a:p>
            <a:pPr indent="0" lvl="0" marL="0" rtl="0" algn="l">
              <a:spcBef>
                <a:spcPts val="1200"/>
              </a:spcBef>
              <a:spcAft>
                <a:spcPts val="0"/>
              </a:spcAft>
              <a:buNone/>
            </a:pPr>
            <a:r>
              <a:rPr b="1" lang="en" sz="1700">
                <a:latin typeface="Courier New"/>
                <a:ea typeface="Courier New"/>
                <a:cs typeface="Courier New"/>
                <a:sym typeface="Courier New"/>
              </a:rPr>
              <a:t>print(maars_fit)</a:t>
            </a:r>
            <a:endParaRPr b="1" sz="1700">
              <a:latin typeface="Courier New"/>
              <a:ea typeface="Courier New"/>
              <a:cs typeface="Courier New"/>
              <a:sym typeface="Courier New"/>
            </a:endParaRPr>
          </a:p>
          <a:p>
            <a:pPr indent="0" lvl="0" marL="0" rtl="0" algn="l">
              <a:spcBef>
                <a:spcPts val="1200"/>
              </a:spcBef>
              <a:spcAft>
                <a:spcPts val="0"/>
              </a:spcAft>
              <a:buNone/>
            </a:pPr>
            <a:r>
              <a:t/>
            </a:r>
            <a:endParaRPr sz="1700"/>
          </a:p>
          <a:p>
            <a:pPr indent="0" lvl="0" marL="0" rtl="0" algn="l">
              <a:spcBef>
                <a:spcPts val="1200"/>
              </a:spcBef>
              <a:spcAft>
                <a:spcPts val="1200"/>
              </a:spcAft>
              <a:buNone/>
            </a:pPr>
            <a:r>
              <a:t/>
            </a:r>
            <a:endParaRPr sz="1700">
              <a:latin typeface="Courier New"/>
              <a:ea typeface="Courier New"/>
              <a:cs typeface="Courier New"/>
              <a:sym typeface="Courier New"/>
            </a:endParaRPr>
          </a:p>
        </p:txBody>
      </p:sp>
      <p:sp>
        <p:nvSpPr>
          <p:cNvPr id="198" name="Google Shape;198;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The </a:t>
            </a:r>
            <a:r>
              <a:rPr b="1" lang="en">
                <a:solidFill>
                  <a:schemeClr val="accent1"/>
                </a:solidFill>
                <a:latin typeface="Courier New"/>
                <a:ea typeface="Courier New"/>
                <a:cs typeface="Courier New"/>
                <a:sym typeface="Courier New"/>
              </a:rPr>
              <a:t>comp_var()</a:t>
            </a:r>
            <a:r>
              <a:rPr lang="en"/>
              <a:t> workflow in</a:t>
            </a:r>
            <a:r>
              <a:rPr lang="en"/>
              <a:t> </a:t>
            </a:r>
            <a:r>
              <a:rPr b="1" lang="en">
                <a:solidFill>
                  <a:schemeClr val="accent1"/>
                </a:solidFill>
                <a:latin typeface="Courier New"/>
                <a:ea typeface="Courier New"/>
                <a:cs typeface="Courier New"/>
                <a:sym typeface="Courier New"/>
              </a:rPr>
              <a:t>{maars}</a:t>
            </a:r>
            <a:endParaRPr/>
          </a:p>
        </p:txBody>
      </p:sp>
      <p:sp>
        <p:nvSpPr>
          <p:cNvPr id="199" name="Google Shape;199;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Specifically this is the output after running the command&#10;&#10;print(maars_fit).&#10;&#10;It displays the fitted linear relationship formula, and the estimated coefficient.&#10;&#10;It displays each of the five reported standard error types, their underlying assumptions, and the parameters used in each variance type.&#10;" id="200" name="Google Shape;200;p26" title="This is the print output of our fitted maars_lm object"/>
          <p:cNvPicPr preferRelativeResize="0"/>
          <p:nvPr/>
        </p:nvPicPr>
        <p:blipFill>
          <a:blip r:embed="rId3">
            <a:alphaModFix/>
          </a:blip>
          <a:stretch>
            <a:fillRect/>
          </a:stretch>
        </p:blipFill>
        <p:spPr>
          <a:xfrm>
            <a:off x="5462025" y="1152475"/>
            <a:ext cx="2905382" cy="3820974"/>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Most</a:t>
            </a:r>
            <a:r>
              <a:rPr lang="en"/>
              <a:t> generic methods have</a:t>
            </a:r>
            <a:r>
              <a:rPr lang="en"/>
              <a:t> a</a:t>
            </a:r>
            <a:r>
              <a:rPr lang="en"/>
              <a:t> tidy analogue in </a:t>
            </a:r>
            <a:r>
              <a:rPr b="1" lang="en">
                <a:solidFill>
                  <a:schemeClr val="accent1"/>
                </a:solidFill>
                <a:latin typeface="Courier New"/>
                <a:ea typeface="Courier New"/>
                <a:cs typeface="Courier New"/>
                <a:sym typeface="Courier New"/>
              </a:rPr>
              <a:t>{maars}</a:t>
            </a:r>
            <a:endParaRPr b="1">
              <a:solidFill>
                <a:schemeClr val="accent1"/>
              </a:solidFill>
              <a:latin typeface="Courier New"/>
              <a:ea typeface="Courier New"/>
              <a:cs typeface="Courier New"/>
              <a:sym typeface="Courier New"/>
            </a:endParaRPr>
          </a:p>
        </p:txBody>
      </p:sp>
      <p:sp>
        <p:nvSpPr>
          <p:cNvPr id="206" name="Google Shape;206;p27"/>
          <p:cNvSpPr txBox="1"/>
          <p:nvPr/>
        </p:nvSpPr>
        <p:spPr>
          <a:xfrm>
            <a:off x="378850" y="1022700"/>
            <a:ext cx="3932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a:latin typeface="Courier New"/>
                <a:ea typeface="Courier New"/>
                <a:cs typeface="Courier New"/>
                <a:sym typeface="Courier New"/>
              </a:rPr>
              <a:t>summary(maars_fit)</a:t>
            </a:r>
            <a:endParaRPr b="1">
              <a:solidFill>
                <a:srgbClr val="FF0000"/>
              </a:solidFill>
              <a:latin typeface="Courier New"/>
              <a:ea typeface="Courier New"/>
              <a:cs typeface="Courier New"/>
              <a:sym typeface="Courier New"/>
            </a:endParaRPr>
          </a:p>
        </p:txBody>
      </p:sp>
      <p:sp>
        <p:nvSpPr>
          <p:cNvPr id="207" name="Google Shape;207;p27"/>
          <p:cNvSpPr txBox="1"/>
          <p:nvPr/>
        </p:nvSpPr>
        <p:spPr>
          <a:xfrm>
            <a:off x="4493650" y="1022700"/>
            <a:ext cx="3932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a:solidFill>
                  <a:srgbClr val="8E7CC3"/>
                </a:solidFill>
                <a:latin typeface="Courier New"/>
                <a:ea typeface="Courier New"/>
                <a:cs typeface="Courier New"/>
                <a:sym typeface="Courier New"/>
              </a:rPr>
              <a:t>get_</a:t>
            </a:r>
            <a:r>
              <a:rPr b="1" lang="en">
                <a:latin typeface="Courier New"/>
                <a:ea typeface="Courier New"/>
                <a:cs typeface="Courier New"/>
                <a:sym typeface="Courier New"/>
              </a:rPr>
              <a:t>summary(maars_fit)</a:t>
            </a:r>
            <a:endParaRPr b="1">
              <a:solidFill>
                <a:srgbClr val="FF0000"/>
              </a:solidFill>
              <a:latin typeface="Courier New"/>
              <a:ea typeface="Courier New"/>
              <a:cs typeface="Courier New"/>
              <a:sym typeface="Courier New"/>
            </a:endParaRPr>
          </a:p>
        </p:txBody>
      </p:sp>
      <p:sp>
        <p:nvSpPr>
          <p:cNvPr id="208" name="Google Shape;208;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Specifically this is the output after running the command&#10;&#10;summary(maars_fit).&#10;&#10;It displays each of the five reported standard error types, their underlying assumptions, and the parameters used in each variance type. It also displays the main inferential summary statistics including the parameter estimate, the t-statistic, the standard error term, the p-value, and significance term.&#10;" id="209" name="Google Shape;209;p27" title="This is the summary output of our fitted maars_lm object"/>
          <p:cNvPicPr preferRelativeResize="0"/>
          <p:nvPr/>
        </p:nvPicPr>
        <p:blipFill>
          <a:blip r:embed="rId3">
            <a:alphaModFix/>
          </a:blip>
          <a:stretch>
            <a:fillRect/>
          </a:stretch>
        </p:blipFill>
        <p:spPr>
          <a:xfrm>
            <a:off x="563875" y="1532775"/>
            <a:ext cx="3329016" cy="3345176"/>
          </a:xfrm>
          <a:prstGeom prst="rect">
            <a:avLst/>
          </a:prstGeom>
          <a:noFill/>
          <a:ln cap="flat" cmpd="sng" w="19050">
            <a:solidFill>
              <a:schemeClr val="dk2"/>
            </a:solidFill>
            <a:prstDash val="solid"/>
            <a:round/>
            <a:headEnd len="sm" w="sm" type="none"/>
            <a:tailEnd len="sm" w="sm" type="none"/>
          </a:ln>
        </p:spPr>
      </p:pic>
      <p:pic>
        <p:nvPicPr>
          <p:cNvPr descr="Specifically this is the output after running the command&#10;&#10;get_summary(maars_fit).&#10;&#10;It is a tidy tibble of the summary output which displays main inferential summary statistics including the term, parameter estimate, the statistic type, the statistic value for the given statistic type, and the variance type abbreviation.&#10;" id="210" name="Google Shape;210;p27" title="This is the get_summary output of our fitted maars_lm object"/>
          <p:cNvPicPr preferRelativeResize="0"/>
          <p:nvPr/>
        </p:nvPicPr>
        <p:blipFill>
          <a:blip r:embed="rId4">
            <a:alphaModFix/>
          </a:blip>
          <a:stretch>
            <a:fillRect/>
          </a:stretch>
        </p:blipFill>
        <p:spPr>
          <a:xfrm>
            <a:off x="4311550" y="1532775"/>
            <a:ext cx="4304249" cy="3345168"/>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 simple tidy plotting workflow </a:t>
            </a:r>
            <a:r>
              <a:rPr lang="en"/>
              <a:t>in </a:t>
            </a:r>
            <a:r>
              <a:rPr b="1" lang="en">
                <a:solidFill>
                  <a:schemeClr val="accent1"/>
                </a:solidFill>
                <a:latin typeface="Courier New"/>
                <a:ea typeface="Courier New"/>
                <a:cs typeface="Courier New"/>
                <a:sym typeface="Courier New"/>
              </a:rPr>
              <a:t>{maars}</a:t>
            </a:r>
            <a:endParaRPr b="1">
              <a:solidFill>
                <a:schemeClr val="accent1"/>
              </a:solidFill>
              <a:latin typeface="Courier New"/>
              <a:ea typeface="Courier New"/>
              <a:cs typeface="Courier New"/>
              <a:sym typeface="Courier New"/>
            </a:endParaRPr>
          </a:p>
        </p:txBody>
      </p:sp>
      <p:sp>
        <p:nvSpPr>
          <p:cNvPr id="216" name="Google Shape;216;p2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a:latin typeface="Courier New"/>
                <a:ea typeface="Courier New"/>
                <a:cs typeface="Courier New"/>
                <a:sym typeface="Courier New"/>
              </a:rPr>
              <a:t>maars_fit %&gt;%</a:t>
            </a:r>
            <a:endParaRPr b="1">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a:latin typeface="Courier New"/>
                <a:ea typeface="Courier New"/>
                <a:cs typeface="Courier New"/>
                <a:sym typeface="Courier New"/>
              </a:rPr>
              <a:t>    get_plot() </a:t>
            </a:r>
            <a:r>
              <a:rPr b="1" lang="en">
                <a:latin typeface="Courier New"/>
                <a:ea typeface="Courier New"/>
                <a:cs typeface="Courier New"/>
                <a:sym typeface="Courier New"/>
              </a:rPr>
              <a:t>%&gt;%</a:t>
            </a:r>
            <a:endParaRPr b="1">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a:latin typeface="Courier New"/>
                <a:ea typeface="Courier New"/>
                <a:cs typeface="Courier New"/>
                <a:sym typeface="Courier New"/>
              </a:rPr>
              <a:t>    pluck('p7') + </a:t>
            </a:r>
            <a:endParaRPr b="1">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a:latin typeface="Courier New"/>
                <a:ea typeface="Courier New"/>
                <a:cs typeface="Courier New"/>
                <a:sym typeface="Courier New"/>
              </a:rPr>
              <a:t>	ylim(1.95, 2.05)</a:t>
            </a:r>
            <a:endParaRPr b="1">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t/>
            </a:r>
            <a:endParaRPr b="1" sz="1200">
              <a:solidFill>
                <a:srgbClr val="FF0000"/>
              </a:solidFill>
              <a:latin typeface="Courier New"/>
              <a:ea typeface="Courier New"/>
              <a:cs typeface="Courier New"/>
              <a:sym typeface="Courier New"/>
            </a:endParaRPr>
          </a:p>
          <a:p>
            <a:pPr indent="0" lvl="0" marL="0" rtl="0" algn="l">
              <a:spcBef>
                <a:spcPts val="1200"/>
              </a:spcBef>
              <a:spcAft>
                <a:spcPts val="1200"/>
              </a:spcAft>
              <a:buClr>
                <a:schemeClr val="dk1"/>
              </a:buClr>
              <a:buSzPts val="1100"/>
              <a:buFont typeface="Arial"/>
              <a:buNone/>
            </a:pPr>
            <a:r>
              <a:t/>
            </a:r>
            <a:endParaRPr b="1" sz="1200">
              <a:solidFill>
                <a:srgbClr val="FF0000"/>
              </a:solidFill>
              <a:latin typeface="Courier New"/>
              <a:ea typeface="Courier New"/>
              <a:cs typeface="Courier New"/>
              <a:sym typeface="Courier New"/>
            </a:endParaRPr>
          </a:p>
        </p:txBody>
      </p:sp>
      <p:sp>
        <p:nvSpPr>
          <p:cNvPr id="217" name="Google Shape;217;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This is a ready made plot which is the output of the following command:&#10;&#10;maars_fit %&gt;%&#10;    get_plot() %&gt;%&#10;    pluck('p7') + &#10; ylim(1.95, 2.05)&#10;" id="218" name="Google Shape;218;p28" title="This is a plot of 95% confidence intervals for all coefficients from maars"/>
          <p:cNvPicPr preferRelativeResize="0"/>
          <p:nvPr/>
        </p:nvPicPr>
        <p:blipFill>
          <a:blip r:embed="rId3">
            <a:alphaModFix/>
          </a:blip>
          <a:stretch>
            <a:fillRect/>
          </a:stretch>
        </p:blipFill>
        <p:spPr>
          <a:xfrm>
            <a:off x="3863650" y="1299925"/>
            <a:ext cx="4527599" cy="288829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9"/>
          <p:cNvSpPr txBox="1"/>
          <p:nvPr>
            <p:ph type="title"/>
          </p:nvPr>
        </p:nvSpPr>
        <p:spPr>
          <a:xfrm>
            <a:off x="311700" y="22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Upcoming </a:t>
            </a:r>
            <a:r>
              <a:rPr b="1" lang="en">
                <a:solidFill>
                  <a:srgbClr val="4A86E8"/>
                </a:solidFill>
                <a:latin typeface="Courier New"/>
                <a:ea typeface="Courier New"/>
                <a:cs typeface="Courier New"/>
                <a:sym typeface="Courier New"/>
              </a:rPr>
              <a:t>{maars} </a:t>
            </a:r>
            <a:r>
              <a:rPr lang="en"/>
              <a:t>features</a:t>
            </a:r>
            <a:endParaRPr/>
          </a:p>
        </p:txBody>
      </p:sp>
      <p:sp>
        <p:nvSpPr>
          <p:cNvPr id="224" name="Google Shape;224;p29"/>
          <p:cNvSpPr txBox="1"/>
          <p:nvPr>
            <p:ph idx="1" type="body"/>
          </p:nvPr>
        </p:nvSpPr>
        <p:spPr>
          <a:xfrm>
            <a:off x="311700" y="1021800"/>
            <a:ext cx="8520600" cy="370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Polish and optimize code for current </a:t>
            </a:r>
            <a:r>
              <a:rPr lang="en"/>
              <a:t>features</a:t>
            </a:r>
            <a:endParaRPr/>
          </a:p>
          <a:p>
            <a:pPr indent="0" lvl="0" marL="0" rtl="0" algn="l">
              <a:spcBef>
                <a:spcPts val="1200"/>
              </a:spcBef>
              <a:spcAft>
                <a:spcPts val="0"/>
              </a:spcAft>
              <a:buNone/>
            </a:pPr>
            <a:r>
              <a:rPr lang="en"/>
              <a:t>Clean documentation</a:t>
            </a:r>
            <a:endParaRPr/>
          </a:p>
          <a:p>
            <a:pPr indent="0" lvl="0" marL="0" rtl="0" algn="l">
              <a:spcBef>
                <a:spcPts val="1200"/>
              </a:spcBef>
              <a:spcAft>
                <a:spcPts val="0"/>
              </a:spcAft>
              <a:buNone/>
            </a:pPr>
            <a:r>
              <a:rPr lang="en"/>
              <a:t>Develop user-friendly pedagogical vignettes</a:t>
            </a:r>
            <a:endParaRPr/>
          </a:p>
          <a:p>
            <a:pPr indent="0" lvl="0" marL="0" rtl="0" algn="l">
              <a:spcBef>
                <a:spcPts val="1200"/>
              </a:spcBef>
              <a:spcAft>
                <a:spcPts val="0"/>
              </a:spcAft>
              <a:buNone/>
            </a:pPr>
            <a:r>
              <a:rPr lang="en"/>
              <a:t>New functionalities: </a:t>
            </a:r>
            <a:r>
              <a:rPr lang="en"/>
              <a:t>anova, </a:t>
            </a:r>
            <a:r>
              <a:rPr lang="en"/>
              <a:t>conformal inference via </a:t>
            </a:r>
            <a:r>
              <a:rPr b="1" lang="en">
                <a:latin typeface="Courier New"/>
                <a:ea typeface="Courier New"/>
                <a:cs typeface="Courier New"/>
                <a:sym typeface="Courier New"/>
              </a:rPr>
              <a:t>predict()</a:t>
            </a:r>
            <a:endParaRPr b="1">
              <a:latin typeface="Courier New"/>
              <a:ea typeface="Courier New"/>
              <a:cs typeface="Courier New"/>
              <a:sym typeface="Courier New"/>
            </a:endParaRPr>
          </a:p>
          <a:p>
            <a:pPr indent="0" lvl="0" marL="0" rtl="0" algn="l">
              <a:spcBef>
                <a:spcPts val="1200"/>
              </a:spcBef>
              <a:spcAft>
                <a:spcPts val="0"/>
              </a:spcAft>
              <a:buNone/>
            </a:pPr>
            <a:r>
              <a:rPr lang="en"/>
              <a:t>Extend beyond OLS e.g. GLMs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225" name="Google Shape;225;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0"/>
          <p:cNvSpPr txBox="1"/>
          <p:nvPr>
            <p:ph idx="1" type="body"/>
          </p:nvPr>
        </p:nvSpPr>
        <p:spPr>
          <a:xfrm>
            <a:off x="311700" y="1021800"/>
            <a:ext cx="8520600" cy="370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Buja, Andreas, et al. </a:t>
            </a:r>
            <a:r>
              <a:rPr i="1" lang="en"/>
              <a:t>"Models as approximations I: Consequences illustrated with linear regression."</a:t>
            </a:r>
            <a:r>
              <a:rPr lang="en"/>
              <a:t> Statistical Science 34.4 (2019): 523-544.</a:t>
            </a:r>
            <a:endParaRPr/>
          </a:p>
          <a:p>
            <a:pPr indent="0" lvl="0" marL="0" rtl="0" algn="l">
              <a:spcBef>
                <a:spcPts val="1200"/>
              </a:spcBef>
              <a:spcAft>
                <a:spcPts val="0"/>
              </a:spcAft>
              <a:buNone/>
            </a:pPr>
            <a:r>
              <a:rPr lang="en"/>
              <a:t>Buja, Andreas, et al. </a:t>
            </a:r>
            <a:r>
              <a:rPr i="1" lang="en"/>
              <a:t>"Models as approximations II: A model-free theory of parametric regression."</a:t>
            </a:r>
            <a:r>
              <a:rPr lang="en"/>
              <a:t> Statistical Science 34.4 (2019): 545-565.</a:t>
            </a:r>
            <a:endParaRPr/>
          </a:p>
          <a:p>
            <a:pPr indent="0" lvl="0" marL="0" rtl="0" algn="l">
              <a:spcBef>
                <a:spcPts val="1200"/>
              </a:spcBef>
              <a:spcAft>
                <a:spcPts val="0"/>
              </a:spcAft>
              <a:buNone/>
            </a:pPr>
            <a:r>
              <a:rPr lang="en"/>
              <a:t>Wickham, Hadley, et al. </a:t>
            </a:r>
            <a:r>
              <a:rPr i="1" lang="en"/>
              <a:t>"Welcome to the Tidyverse."</a:t>
            </a:r>
            <a:r>
              <a:rPr lang="en"/>
              <a:t> Journal of Open Source Software 4.43 (2019): 1686.</a:t>
            </a:r>
            <a:endParaRPr/>
          </a:p>
          <a:p>
            <a:pPr indent="0" lvl="0" marL="0" rtl="0" algn="l">
              <a:spcBef>
                <a:spcPts val="1200"/>
              </a:spcBef>
              <a:spcAft>
                <a:spcPts val="0"/>
              </a:spcAft>
              <a:buClr>
                <a:schemeClr val="dk1"/>
              </a:buClr>
              <a:buSzPts val="1100"/>
              <a:buFont typeface="Arial"/>
              <a:buNone/>
            </a:pPr>
            <a:r>
              <a:rPr lang="en"/>
              <a:t>Wickham, Hadley. </a:t>
            </a:r>
            <a:r>
              <a:rPr i="1" lang="en"/>
              <a:t>"Tidy data."</a:t>
            </a:r>
            <a:r>
              <a:rPr lang="en"/>
              <a:t> Journal of statistical software 59.10 (2014): 1-23.</a:t>
            </a:r>
            <a:endParaRPr/>
          </a:p>
          <a:p>
            <a:pPr indent="0" lvl="0" marL="0" rtl="0" algn="l">
              <a:lnSpc>
                <a:spcPct val="100000"/>
              </a:lnSpc>
              <a:spcBef>
                <a:spcPts val="1200"/>
              </a:spcBef>
              <a:spcAft>
                <a:spcPts val="0"/>
              </a:spcAft>
              <a:buClr>
                <a:schemeClr val="dk1"/>
              </a:buClr>
              <a:buSzPts val="1100"/>
              <a:buFont typeface="Arial"/>
              <a:buNone/>
            </a:pPr>
            <a:r>
              <a:rPr i="1" lang="en"/>
              <a:t>The Tidy Tools Manifesto</a:t>
            </a:r>
            <a:r>
              <a:rPr lang="en"/>
              <a:t> (2020): </a:t>
            </a:r>
            <a:r>
              <a:rPr lang="en" sz="1400" u="sng">
                <a:solidFill>
                  <a:schemeClr val="accent5"/>
                </a:solidFill>
                <a:hlinkClick r:id="rId3">
                  <a:extLst>
                    <a:ext uri="{A12FA001-AC4F-418D-AE19-62706E023703}">
                      <ahyp:hlinkClr val="tx"/>
                    </a:ext>
                  </a:extLst>
                </a:hlinkClick>
              </a:rPr>
              <a:t>https://tidyverse.tidyverse.org/articles/manifesto.html</a:t>
            </a:r>
            <a:endParaRPr sz="1400">
              <a:solidFill>
                <a:schemeClr val="dk1"/>
              </a:solidFill>
            </a:endParaRPr>
          </a:p>
          <a:p>
            <a:pPr indent="0" lvl="0" marL="0" rtl="0" algn="l">
              <a:spcBef>
                <a:spcPts val="0"/>
              </a:spcBef>
              <a:spcAft>
                <a:spcPts val="1200"/>
              </a:spcAft>
              <a:buClr>
                <a:schemeClr val="dk1"/>
              </a:buClr>
              <a:buSzPts val="1100"/>
              <a:buFont typeface="Arial"/>
              <a:buNone/>
            </a:pPr>
            <a:r>
              <a:t/>
            </a:r>
            <a:endParaRPr/>
          </a:p>
        </p:txBody>
      </p:sp>
      <p:sp>
        <p:nvSpPr>
          <p:cNvPr id="231" name="Google Shape;231;p30"/>
          <p:cNvSpPr txBox="1"/>
          <p:nvPr>
            <p:ph type="title"/>
          </p:nvPr>
        </p:nvSpPr>
        <p:spPr>
          <a:xfrm>
            <a:off x="311700" y="2080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32" name="Google Shape;232;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1"/>
          <p:cNvSpPr txBox="1"/>
          <p:nvPr>
            <p:ph type="title"/>
          </p:nvPr>
        </p:nvSpPr>
        <p:spPr>
          <a:xfrm>
            <a:off x="311700" y="22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Please take </a:t>
            </a:r>
            <a:r>
              <a:rPr b="1" lang="en">
                <a:solidFill>
                  <a:srgbClr val="4A86E8"/>
                </a:solidFill>
                <a:latin typeface="Courier New"/>
                <a:ea typeface="Courier New"/>
                <a:cs typeface="Courier New"/>
                <a:sym typeface="Courier New"/>
              </a:rPr>
              <a:t>{maars</a:t>
            </a:r>
            <a:r>
              <a:rPr b="1" lang="en">
                <a:solidFill>
                  <a:srgbClr val="4A86E8"/>
                </a:solidFill>
                <a:latin typeface="Courier New"/>
                <a:ea typeface="Courier New"/>
                <a:cs typeface="Courier New"/>
                <a:sym typeface="Courier New"/>
              </a:rPr>
              <a:t>}</a:t>
            </a:r>
            <a:r>
              <a:rPr lang="en"/>
              <a:t> for a test-run!</a:t>
            </a:r>
            <a:endParaRPr/>
          </a:p>
        </p:txBody>
      </p:sp>
      <p:sp>
        <p:nvSpPr>
          <p:cNvPr id="238" name="Google Shape;238;p31"/>
          <p:cNvSpPr txBox="1"/>
          <p:nvPr>
            <p:ph idx="1" type="body"/>
          </p:nvPr>
        </p:nvSpPr>
        <p:spPr>
          <a:xfrm>
            <a:off x="311700" y="1021800"/>
            <a:ext cx="8520600" cy="370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a:latin typeface="Courier New"/>
                <a:ea typeface="Courier New"/>
                <a:cs typeface="Courier New"/>
                <a:sym typeface="Courier New"/>
              </a:rPr>
              <a:t>install.packages(“pak”)</a:t>
            </a:r>
            <a:endParaRPr b="1">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a:latin typeface="Courier New"/>
                <a:ea typeface="Courier New"/>
                <a:cs typeface="Courier New"/>
                <a:sym typeface="Courier New"/>
              </a:rPr>
              <a:t>pak::pkg_install(“</a:t>
            </a:r>
            <a:r>
              <a:rPr b="1" lang="en">
                <a:latin typeface="Courier New"/>
                <a:ea typeface="Courier New"/>
                <a:cs typeface="Courier New"/>
                <a:sym typeface="Courier New"/>
              </a:rPr>
              <a:t>shamindras/maars”)</a:t>
            </a:r>
            <a:endParaRPr b="1">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rPr b="1" lang="en">
                <a:latin typeface="Courier New"/>
                <a:ea typeface="Courier New"/>
                <a:cs typeface="Courier New"/>
                <a:sym typeface="Courier New"/>
              </a:rPr>
              <a:t>library(“maars”)</a:t>
            </a:r>
            <a:endParaRPr b="1">
              <a:latin typeface="Courier New"/>
              <a:ea typeface="Courier New"/>
              <a:cs typeface="Courier New"/>
              <a:sym typeface="Courier New"/>
            </a:endParaRPr>
          </a:p>
          <a:p>
            <a:pPr indent="0" lvl="0" marL="0" rtl="0" algn="l">
              <a:spcBef>
                <a:spcPts val="1200"/>
              </a:spcBef>
              <a:spcAft>
                <a:spcPts val="0"/>
              </a:spcAft>
              <a:buClr>
                <a:schemeClr val="dk1"/>
              </a:buClr>
              <a:buSzPts val="1100"/>
              <a:buFont typeface="Arial"/>
              <a:buNone/>
            </a:pPr>
            <a:r>
              <a:t/>
            </a:r>
            <a:endParaRPr i="1"/>
          </a:p>
          <a:p>
            <a:pPr indent="0" lvl="0" marL="0" rtl="0" algn="l">
              <a:spcBef>
                <a:spcPts val="1200"/>
              </a:spcBef>
              <a:spcAft>
                <a:spcPts val="0"/>
              </a:spcAft>
              <a:buClr>
                <a:schemeClr val="dk1"/>
              </a:buClr>
              <a:buSzPts val="1100"/>
              <a:buFont typeface="Arial"/>
              <a:buNone/>
            </a:pPr>
            <a:r>
              <a:rPr lang="en"/>
              <a:t>Official: </a:t>
            </a:r>
            <a:r>
              <a:rPr lang="en" u="sng">
                <a:solidFill>
                  <a:srgbClr val="4A86E8"/>
                </a:solidFill>
                <a:hlinkClick r:id="rId3">
                  <a:extLst>
                    <a:ext uri="{A12FA001-AC4F-418D-AE19-62706E023703}">
                      <ahyp:hlinkClr val="tx"/>
                    </a:ext>
                  </a:extLst>
                </a:hlinkClick>
              </a:rPr>
              <a:t>https://shamindras.github.io/maars/</a:t>
            </a:r>
            <a:endParaRPr>
              <a:solidFill>
                <a:srgbClr val="4A86E8"/>
              </a:solidFill>
            </a:endParaRPr>
          </a:p>
          <a:p>
            <a:pPr indent="0" lvl="0" marL="0" rtl="0" algn="l">
              <a:spcBef>
                <a:spcPts val="1200"/>
              </a:spcBef>
              <a:spcAft>
                <a:spcPts val="0"/>
              </a:spcAft>
              <a:buNone/>
            </a:pPr>
            <a:r>
              <a:t/>
            </a:r>
            <a:endParaRPr/>
          </a:p>
          <a:p>
            <a:pPr indent="0" lvl="0" marL="0" rtl="0" algn="l">
              <a:spcBef>
                <a:spcPts val="1200"/>
              </a:spcBef>
              <a:spcAft>
                <a:spcPts val="1200"/>
              </a:spcAft>
              <a:buClr>
                <a:schemeClr val="dk1"/>
              </a:buClr>
              <a:buSzPts val="1100"/>
              <a:buFont typeface="Arial"/>
              <a:buNone/>
            </a:pPr>
            <a:r>
              <a:rPr lang="en"/>
              <a:t>We’d appreciate your feedback on </a:t>
            </a:r>
            <a:r>
              <a:rPr i="1" lang="en"/>
              <a:t>functionality</a:t>
            </a:r>
            <a:r>
              <a:rPr lang="en"/>
              <a:t>, </a:t>
            </a:r>
            <a:r>
              <a:rPr i="1" lang="en"/>
              <a:t>grammar</a:t>
            </a:r>
            <a:r>
              <a:rPr lang="en"/>
              <a:t>, and </a:t>
            </a:r>
            <a:r>
              <a:rPr i="1" lang="en"/>
              <a:t>vignettes</a:t>
            </a:r>
            <a:endParaRPr/>
          </a:p>
        </p:txBody>
      </p:sp>
      <p:sp>
        <p:nvSpPr>
          <p:cNvPr id="239" name="Google Shape;239;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0" name="Google Shape;240;p31"/>
          <p:cNvSpPr txBox="1"/>
          <p:nvPr>
            <p:ph type="title"/>
          </p:nvPr>
        </p:nvSpPr>
        <p:spPr>
          <a:xfrm>
            <a:off x="311700" y="4371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Motivation</a:t>
            </a:r>
            <a:endParaRPr/>
          </a:p>
        </p:txBody>
      </p:sp>
      <p:sp>
        <p:nvSpPr>
          <p:cNvPr id="68" name="Google Shape;6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4" name="Google Shape;74;p15"/>
          <p:cNvPicPr preferRelativeResize="0"/>
          <p:nvPr/>
        </p:nvPicPr>
        <p:blipFill>
          <a:blip r:embed="rId3">
            <a:alphaModFix/>
          </a:blip>
          <a:stretch>
            <a:fillRect/>
          </a:stretch>
        </p:blipFill>
        <p:spPr>
          <a:xfrm>
            <a:off x="3034913" y="856787"/>
            <a:ext cx="3074174" cy="272775"/>
          </a:xfrm>
          <a:prstGeom prst="rect">
            <a:avLst/>
          </a:prstGeom>
          <a:noFill/>
          <a:ln>
            <a:noFill/>
          </a:ln>
        </p:spPr>
      </p:pic>
      <p:sp>
        <p:nvSpPr>
          <p:cNvPr id="75" name="Google Shape;75;p15"/>
          <p:cNvSpPr txBox="1"/>
          <p:nvPr>
            <p:ph type="title"/>
          </p:nvPr>
        </p:nvSpPr>
        <p:spPr>
          <a:xfrm>
            <a:off x="311700" y="22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OLS is a great tool</a:t>
            </a:r>
            <a:endParaRPr/>
          </a:p>
        </p:txBody>
      </p:sp>
      <p:pic>
        <p:nvPicPr>
          <p:cNvPr descr="It is based on 1000 plots generated from the simulated linear relationship Y = 2X + epsilon, where epsilon is distributed as a Gaussian with mean 0, and variance abs(X)" id="76" name="Google Shape;76;p15" title="This is plot of a linear relationship"/>
          <p:cNvPicPr preferRelativeResize="0"/>
          <p:nvPr/>
        </p:nvPicPr>
        <p:blipFill>
          <a:blip r:embed="rId4">
            <a:alphaModFix/>
          </a:blip>
          <a:stretch>
            <a:fillRect/>
          </a:stretch>
        </p:blipFill>
        <p:spPr>
          <a:xfrm>
            <a:off x="776600" y="1285337"/>
            <a:ext cx="7590793" cy="37091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22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OLS is a great tool... built on often unrealistic assumptions</a:t>
            </a:r>
            <a:endParaRPr/>
          </a:p>
        </p:txBody>
      </p:sp>
      <p:sp>
        <p:nvSpPr>
          <p:cNvPr id="82" name="Google Shape;82;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3" name="Google Shape;83;p16"/>
          <p:cNvPicPr preferRelativeResize="0"/>
          <p:nvPr/>
        </p:nvPicPr>
        <p:blipFill>
          <a:blip r:embed="rId3">
            <a:alphaModFix/>
          </a:blip>
          <a:stretch>
            <a:fillRect/>
          </a:stretch>
        </p:blipFill>
        <p:spPr>
          <a:xfrm>
            <a:off x="3034913" y="856787"/>
            <a:ext cx="3074174" cy="272775"/>
          </a:xfrm>
          <a:prstGeom prst="rect">
            <a:avLst/>
          </a:prstGeom>
          <a:noFill/>
          <a:ln>
            <a:noFill/>
          </a:ln>
        </p:spPr>
      </p:pic>
      <p:pic>
        <p:nvPicPr>
          <p:cNvPr descr="It is based on 1000 plots generated from the simulated linear relationship Y = 2X + epsilon, where epsilon is distributed as a Gaussian with mean 0, and variance abs(X). The main plot is the same as that on Slide 3.&#10;&#10;In this plot, the blue line represents the fitted regression line, whereas the red lines represents 95% confidence intervals for the residuals. which are non constant given the observations" id="84" name="Google Shape;84;p16" title="This is plot of a linear relationship"/>
          <p:cNvPicPr preferRelativeResize="0"/>
          <p:nvPr/>
        </p:nvPicPr>
        <p:blipFill>
          <a:blip r:embed="rId4">
            <a:alphaModFix/>
          </a:blip>
          <a:stretch>
            <a:fillRect/>
          </a:stretch>
        </p:blipFill>
        <p:spPr>
          <a:xfrm>
            <a:off x="791350" y="1189562"/>
            <a:ext cx="7561303" cy="370913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22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Can we still make inference?</a:t>
            </a:r>
            <a:endParaRPr/>
          </a:p>
        </p:txBody>
      </p:sp>
      <p:sp>
        <p:nvSpPr>
          <p:cNvPr id="90" name="Google Shape;9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1" name="Google Shape;91;p17"/>
          <p:cNvSpPr txBox="1"/>
          <p:nvPr/>
        </p:nvSpPr>
        <p:spPr>
          <a:xfrm>
            <a:off x="4470100" y="1507350"/>
            <a:ext cx="2629200" cy="40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latin typeface="Courier New"/>
              <a:ea typeface="Courier New"/>
              <a:cs typeface="Courier New"/>
              <a:sym typeface="Courier New"/>
            </a:endParaRPr>
          </a:p>
        </p:txBody>
      </p:sp>
      <p:sp>
        <p:nvSpPr>
          <p:cNvPr id="92" name="Google Shape;92;p17"/>
          <p:cNvSpPr txBox="1"/>
          <p:nvPr/>
        </p:nvSpPr>
        <p:spPr>
          <a:xfrm>
            <a:off x="311700" y="1077700"/>
            <a:ext cx="5226300" cy="366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latin typeface="Courier New"/>
                <a:ea typeface="Courier New"/>
                <a:cs typeface="Courier New"/>
                <a:sym typeface="Courier New"/>
              </a:rPr>
              <a:t>&gt; lm_fit &lt;- lm(y ~ 0 + x)</a:t>
            </a:r>
            <a:endParaRPr b="1" sz="180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800">
                <a:solidFill>
                  <a:schemeClr val="dk2"/>
                </a:solidFill>
                <a:latin typeface="Courier New"/>
                <a:ea typeface="Courier New"/>
                <a:cs typeface="Courier New"/>
                <a:sym typeface="Courier New"/>
              </a:rPr>
              <a:t>&gt; confint(lm_fit)</a:t>
            </a:r>
            <a:endParaRPr b="1" sz="1800">
              <a:solidFill>
                <a:schemeClr val="dk2"/>
              </a:solidFill>
              <a:latin typeface="Courier New"/>
              <a:ea typeface="Courier New"/>
              <a:cs typeface="Courier New"/>
              <a:sym typeface="Courier New"/>
            </a:endParaRPr>
          </a:p>
          <a:p>
            <a:pPr indent="0" lvl="0" marL="0" rtl="0" algn="l">
              <a:spcBef>
                <a:spcPts val="0"/>
              </a:spcBef>
              <a:spcAft>
                <a:spcPts val="0"/>
              </a:spcAft>
              <a:buNone/>
            </a:pPr>
            <a:r>
              <a:t/>
            </a:r>
            <a:endParaRPr b="1" sz="1800">
              <a:solidFill>
                <a:schemeClr val="dk2"/>
              </a:solidFill>
              <a:latin typeface="Courier New"/>
              <a:ea typeface="Courier New"/>
              <a:cs typeface="Courier New"/>
              <a:sym typeface="Courier New"/>
            </a:endParaRPr>
          </a:p>
          <a:p>
            <a:pPr indent="0" lvl="0" marL="457200" rtl="0" algn="l">
              <a:spcBef>
                <a:spcPts val="0"/>
              </a:spcBef>
              <a:spcAft>
                <a:spcPts val="0"/>
              </a:spcAft>
              <a:buNone/>
            </a:pPr>
            <a:r>
              <a:rPr b="1" lang="en" sz="1800">
                <a:solidFill>
                  <a:schemeClr val="dk2"/>
                </a:solidFill>
                <a:latin typeface="Courier New"/>
                <a:ea typeface="Courier New"/>
                <a:cs typeface="Courier New"/>
                <a:sym typeface="Courier New"/>
              </a:rPr>
              <a:t>     2.5 %   97.5 %</a:t>
            </a:r>
            <a:endParaRPr b="1" sz="1800">
              <a:solidFill>
                <a:schemeClr val="dk2"/>
              </a:solidFill>
              <a:latin typeface="Courier New"/>
              <a:ea typeface="Courier New"/>
              <a:cs typeface="Courier New"/>
              <a:sym typeface="Courier New"/>
            </a:endParaRPr>
          </a:p>
          <a:p>
            <a:pPr indent="0" lvl="0" marL="457200" rtl="0" algn="l">
              <a:spcBef>
                <a:spcPts val="0"/>
              </a:spcBef>
              <a:spcAft>
                <a:spcPts val="0"/>
              </a:spcAft>
              <a:buNone/>
            </a:pPr>
            <a:r>
              <a:rPr b="1" lang="en" sz="1800">
                <a:solidFill>
                  <a:schemeClr val="dk2"/>
                </a:solidFill>
                <a:latin typeface="Courier New"/>
                <a:ea typeface="Courier New"/>
                <a:cs typeface="Courier New"/>
                <a:sym typeface="Courier New"/>
              </a:rPr>
              <a:t>x 1.970419 2.020575</a:t>
            </a:r>
            <a:endParaRPr b="1" sz="1700">
              <a:solidFill>
                <a:schemeClr val="dk1"/>
              </a:solidFill>
              <a:latin typeface="Courier New"/>
              <a:ea typeface="Courier New"/>
              <a:cs typeface="Courier New"/>
              <a:sym typeface="Courier New"/>
            </a:endParaRPr>
          </a:p>
          <a:p>
            <a:pPr indent="0" lvl="0" marL="0" rtl="0" algn="l">
              <a:spcBef>
                <a:spcPts val="0"/>
              </a:spcBef>
              <a:spcAft>
                <a:spcPts val="0"/>
              </a:spcAft>
              <a:buNone/>
            </a:pPr>
            <a:r>
              <a:t/>
            </a:r>
            <a:endParaRPr sz="17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 sz="1700"/>
              <a:t>Confidence interval is constructed based on OLS assumptions: </a:t>
            </a:r>
            <a:endParaRPr sz="1700"/>
          </a:p>
          <a:p>
            <a:pPr indent="0" lvl="0" marL="457200" rtl="0" algn="l">
              <a:spcBef>
                <a:spcPts val="0"/>
              </a:spcBef>
              <a:spcAft>
                <a:spcPts val="0"/>
              </a:spcAft>
              <a:buNone/>
            </a:pPr>
            <a:r>
              <a:rPr lang="en" sz="1700"/>
              <a:t>i.i.d. observations</a:t>
            </a:r>
            <a:endParaRPr sz="1700"/>
          </a:p>
          <a:p>
            <a:pPr indent="0" lvl="0" marL="457200" rtl="0" algn="l">
              <a:spcBef>
                <a:spcPts val="0"/>
              </a:spcBef>
              <a:spcAft>
                <a:spcPts val="0"/>
              </a:spcAft>
              <a:buNone/>
            </a:pPr>
            <a:r>
              <a:rPr lang="en" sz="1700"/>
              <a:t>linearity</a:t>
            </a:r>
            <a:endParaRPr sz="1700"/>
          </a:p>
          <a:p>
            <a:pPr indent="0" lvl="0" marL="457200" rtl="0" algn="l">
              <a:spcBef>
                <a:spcPts val="0"/>
              </a:spcBef>
              <a:spcAft>
                <a:spcPts val="0"/>
              </a:spcAft>
              <a:buNone/>
            </a:pPr>
            <a:r>
              <a:rPr lang="en" sz="1700"/>
              <a:t>homoscedasticity</a:t>
            </a:r>
            <a:endParaRPr sz="1700"/>
          </a:p>
          <a:p>
            <a:pPr indent="0" lvl="0" marL="457200" rtl="0" algn="l">
              <a:spcBef>
                <a:spcPts val="0"/>
              </a:spcBef>
              <a:spcAft>
                <a:spcPts val="0"/>
              </a:spcAft>
              <a:buNone/>
            </a:pPr>
            <a:r>
              <a:t/>
            </a:r>
            <a:endParaRPr sz="1700"/>
          </a:p>
          <a:p>
            <a:pPr indent="0" lvl="0" marL="0" rtl="0" algn="l">
              <a:spcBef>
                <a:spcPts val="0"/>
              </a:spcBef>
              <a:spcAft>
                <a:spcPts val="0"/>
              </a:spcAft>
              <a:buNone/>
            </a:pPr>
            <a:r>
              <a:rPr lang="en" sz="1700"/>
              <a:t>Homoscedasticity is broken. Coverage is below 90%</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00" y="22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Can we still make inference?</a:t>
            </a:r>
            <a:endParaRPr/>
          </a:p>
        </p:txBody>
      </p:sp>
      <p:sp>
        <p:nvSpPr>
          <p:cNvPr id="98" name="Google Shape;98;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9" name="Google Shape;99;p18"/>
          <p:cNvSpPr txBox="1"/>
          <p:nvPr/>
        </p:nvSpPr>
        <p:spPr>
          <a:xfrm>
            <a:off x="4470100" y="1507350"/>
            <a:ext cx="2629200" cy="40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latin typeface="Courier New"/>
              <a:ea typeface="Courier New"/>
              <a:cs typeface="Courier New"/>
              <a:sym typeface="Courier New"/>
            </a:endParaRPr>
          </a:p>
        </p:txBody>
      </p:sp>
      <p:sp>
        <p:nvSpPr>
          <p:cNvPr id="100" name="Google Shape;100;p18"/>
          <p:cNvSpPr/>
          <p:nvPr/>
        </p:nvSpPr>
        <p:spPr>
          <a:xfrm>
            <a:off x="5538050" y="432400"/>
            <a:ext cx="3156300" cy="3950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2"/>
                </a:solidFill>
              </a:rPr>
              <a:t>Inferential tools:</a:t>
            </a:r>
            <a:endParaRPr sz="1600">
              <a:solidFill>
                <a:schemeClr val="dk2"/>
              </a:solidFill>
            </a:endParaRPr>
          </a:p>
          <a:p>
            <a:pPr indent="-330200" lvl="0" marL="457200" rtl="0" algn="l">
              <a:lnSpc>
                <a:spcPct val="115000"/>
              </a:lnSpc>
              <a:spcBef>
                <a:spcPts val="1200"/>
              </a:spcBef>
              <a:spcAft>
                <a:spcPts val="0"/>
              </a:spcAft>
              <a:buClr>
                <a:schemeClr val="dk2"/>
              </a:buClr>
              <a:buSzPts val="1600"/>
              <a:buFont typeface="Courier New"/>
              <a:buChar char="●"/>
            </a:pPr>
            <a:r>
              <a:rPr b="1" lang="en" sz="1600">
                <a:solidFill>
                  <a:schemeClr val="dk2"/>
                </a:solidFill>
                <a:latin typeface="Courier New"/>
                <a:ea typeface="Courier New"/>
                <a:cs typeface="Courier New"/>
                <a:sym typeface="Courier New"/>
              </a:rPr>
              <a:t>{car}</a:t>
            </a:r>
            <a:endParaRPr b="1" sz="1600">
              <a:solidFill>
                <a:schemeClr val="dk2"/>
              </a:solidFill>
              <a:latin typeface="Courier New"/>
              <a:ea typeface="Courier New"/>
              <a:cs typeface="Courier New"/>
              <a:sym typeface="Courier New"/>
            </a:endParaRPr>
          </a:p>
          <a:p>
            <a:pPr indent="-330200" lvl="0" marL="457200" rtl="0" algn="l">
              <a:lnSpc>
                <a:spcPct val="115000"/>
              </a:lnSpc>
              <a:spcBef>
                <a:spcPts val="0"/>
              </a:spcBef>
              <a:spcAft>
                <a:spcPts val="0"/>
              </a:spcAft>
              <a:buClr>
                <a:schemeClr val="dk2"/>
              </a:buClr>
              <a:buSzPts val="1600"/>
              <a:buFont typeface="Courier New"/>
              <a:buChar char="●"/>
            </a:pPr>
            <a:r>
              <a:rPr b="1" lang="en" sz="1600">
                <a:solidFill>
                  <a:schemeClr val="dk2"/>
                </a:solidFill>
                <a:latin typeface="Courier New"/>
                <a:ea typeface="Courier New"/>
                <a:cs typeface="Courier New"/>
                <a:sym typeface="Courier New"/>
              </a:rPr>
              <a:t>{clubSandwich}</a:t>
            </a:r>
            <a:endParaRPr b="1" sz="1600">
              <a:solidFill>
                <a:schemeClr val="dk2"/>
              </a:solidFill>
              <a:latin typeface="Courier New"/>
              <a:ea typeface="Courier New"/>
              <a:cs typeface="Courier New"/>
              <a:sym typeface="Courier New"/>
            </a:endParaRPr>
          </a:p>
          <a:p>
            <a:pPr indent="-330200" lvl="0" marL="457200" rtl="0" algn="l">
              <a:lnSpc>
                <a:spcPct val="115000"/>
              </a:lnSpc>
              <a:spcBef>
                <a:spcPts val="0"/>
              </a:spcBef>
              <a:spcAft>
                <a:spcPts val="0"/>
              </a:spcAft>
              <a:buClr>
                <a:schemeClr val="dk2"/>
              </a:buClr>
              <a:buSzPts val="1600"/>
              <a:buFont typeface="Courier New"/>
              <a:buChar char="●"/>
            </a:pPr>
            <a:r>
              <a:rPr b="1" lang="en" sz="1600">
                <a:solidFill>
                  <a:schemeClr val="dk2"/>
                </a:solidFill>
                <a:latin typeface="Courier New"/>
                <a:ea typeface="Courier New"/>
                <a:cs typeface="Courier New"/>
                <a:sym typeface="Courier New"/>
              </a:rPr>
              <a:t>{lmtest}</a:t>
            </a:r>
            <a:endParaRPr b="1" sz="1600">
              <a:solidFill>
                <a:schemeClr val="dk2"/>
              </a:solidFill>
              <a:latin typeface="Courier New"/>
              <a:ea typeface="Courier New"/>
              <a:cs typeface="Courier New"/>
              <a:sym typeface="Courier New"/>
            </a:endParaRPr>
          </a:p>
          <a:p>
            <a:pPr indent="-330200" lvl="0" marL="457200" rtl="0" algn="l">
              <a:lnSpc>
                <a:spcPct val="115000"/>
              </a:lnSpc>
              <a:spcBef>
                <a:spcPts val="0"/>
              </a:spcBef>
              <a:spcAft>
                <a:spcPts val="0"/>
              </a:spcAft>
              <a:buClr>
                <a:schemeClr val="dk2"/>
              </a:buClr>
              <a:buSzPts val="1600"/>
              <a:buFont typeface="Courier New"/>
              <a:buChar char="●"/>
            </a:pPr>
            <a:r>
              <a:rPr b="1" lang="en" sz="1600">
                <a:solidFill>
                  <a:schemeClr val="dk2"/>
                </a:solidFill>
                <a:latin typeface="Courier New"/>
                <a:ea typeface="Courier New"/>
                <a:cs typeface="Courier New"/>
                <a:sym typeface="Courier New"/>
              </a:rPr>
              <a:t>{sandwich}</a:t>
            </a:r>
            <a:endParaRPr b="1" sz="1600">
              <a:solidFill>
                <a:schemeClr val="dk2"/>
              </a:solidFill>
              <a:latin typeface="Courier New"/>
              <a:ea typeface="Courier New"/>
              <a:cs typeface="Courier New"/>
              <a:sym typeface="Courier New"/>
            </a:endParaRPr>
          </a:p>
          <a:p>
            <a:pPr indent="-330200" lvl="0" marL="457200" rtl="0" algn="l">
              <a:lnSpc>
                <a:spcPct val="115000"/>
              </a:lnSpc>
              <a:spcBef>
                <a:spcPts val="0"/>
              </a:spcBef>
              <a:spcAft>
                <a:spcPts val="0"/>
              </a:spcAft>
              <a:buClr>
                <a:schemeClr val="dk2"/>
              </a:buClr>
              <a:buSzPts val="1600"/>
              <a:buFont typeface="Courier New"/>
              <a:buChar char="●"/>
            </a:pPr>
            <a:r>
              <a:rPr b="1" lang="en" sz="1600">
                <a:solidFill>
                  <a:schemeClr val="dk2"/>
                </a:solidFill>
                <a:latin typeface="Courier New"/>
                <a:ea typeface="Courier New"/>
                <a:cs typeface="Courier New"/>
                <a:sym typeface="Courier New"/>
              </a:rPr>
              <a:t>...</a:t>
            </a:r>
            <a:endParaRPr b="1" sz="1600">
              <a:solidFill>
                <a:schemeClr val="dk2"/>
              </a:solidFill>
              <a:latin typeface="Courier New"/>
              <a:ea typeface="Courier New"/>
              <a:cs typeface="Courier New"/>
              <a:sym typeface="Courier New"/>
            </a:endParaRPr>
          </a:p>
          <a:p>
            <a:pPr indent="-330200" lvl="0" marL="457200" rtl="0" algn="l">
              <a:lnSpc>
                <a:spcPct val="115000"/>
              </a:lnSpc>
              <a:spcBef>
                <a:spcPts val="0"/>
              </a:spcBef>
              <a:spcAft>
                <a:spcPts val="0"/>
              </a:spcAft>
              <a:buClr>
                <a:schemeClr val="accent1"/>
              </a:buClr>
              <a:buSzPts val="1600"/>
              <a:buFont typeface="Courier New"/>
              <a:buChar char="●"/>
            </a:pPr>
            <a:r>
              <a:rPr b="1" lang="en" sz="1600">
                <a:solidFill>
                  <a:schemeClr val="accent1"/>
                </a:solidFill>
                <a:latin typeface="Courier New"/>
                <a:ea typeface="Courier New"/>
                <a:cs typeface="Courier New"/>
                <a:sym typeface="Courier New"/>
              </a:rPr>
              <a:t>{maars}</a:t>
            </a:r>
            <a:endParaRPr b="1" sz="1600">
              <a:solidFill>
                <a:schemeClr val="accent1"/>
              </a:solidFill>
              <a:latin typeface="Courier New"/>
              <a:ea typeface="Courier New"/>
              <a:cs typeface="Courier New"/>
              <a:sym typeface="Courier New"/>
            </a:endParaRPr>
          </a:p>
          <a:p>
            <a:pPr indent="0" lvl="0" marL="0" rtl="0" algn="ctr">
              <a:lnSpc>
                <a:spcPct val="115000"/>
              </a:lnSpc>
              <a:spcBef>
                <a:spcPts val="1200"/>
              </a:spcBef>
              <a:spcAft>
                <a:spcPts val="0"/>
              </a:spcAft>
              <a:buNone/>
            </a:pPr>
            <a:r>
              <a:t/>
            </a:r>
            <a:endParaRPr sz="1600">
              <a:solidFill>
                <a:schemeClr val="accent1"/>
              </a:solidFill>
            </a:endParaRPr>
          </a:p>
          <a:p>
            <a:pPr indent="0" lvl="0" marL="0" rtl="0" algn="l">
              <a:spcBef>
                <a:spcPts val="1200"/>
              </a:spcBef>
              <a:spcAft>
                <a:spcPts val="0"/>
              </a:spcAft>
              <a:buNone/>
            </a:pPr>
            <a:r>
              <a:t/>
            </a:r>
            <a:endParaRPr/>
          </a:p>
        </p:txBody>
      </p:sp>
      <p:sp>
        <p:nvSpPr>
          <p:cNvPr id="101" name="Google Shape;101;p18"/>
          <p:cNvSpPr txBox="1"/>
          <p:nvPr/>
        </p:nvSpPr>
        <p:spPr>
          <a:xfrm>
            <a:off x="311700" y="1077700"/>
            <a:ext cx="5226300" cy="366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800">
                <a:solidFill>
                  <a:schemeClr val="dk2"/>
                </a:solidFill>
                <a:latin typeface="Courier New"/>
                <a:ea typeface="Courier New"/>
                <a:cs typeface="Courier New"/>
                <a:sym typeface="Courier New"/>
              </a:rPr>
              <a:t>&gt; lm_fit &lt;- lm(y ~ 0 + x)</a:t>
            </a:r>
            <a:endParaRPr b="1" sz="18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 sz="1800">
                <a:solidFill>
                  <a:schemeClr val="dk2"/>
                </a:solidFill>
                <a:latin typeface="Courier New"/>
                <a:ea typeface="Courier New"/>
                <a:cs typeface="Courier New"/>
                <a:sym typeface="Courier New"/>
              </a:rPr>
              <a:t>&gt; confint(lm_fit)</a:t>
            </a:r>
            <a:endParaRPr b="1" sz="1800">
              <a:solidFill>
                <a:schemeClr val="dk2"/>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b="1" sz="1800">
              <a:solidFill>
                <a:schemeClr val="dk2"/>
              </a:solidFill>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 sz="1800">
                <a:solidFill>
                  <a:schemeClr val="dk2"/>
                </a:solidFill>
                <a:latin typeface="Courier New"/>
                <a:ea typeface="Courier New"/>
                <a:cs typeface="Courier New"/>
                <a:sym typeface="Courier New"/>
              </a:rPr>
              <a:t>     2.5 %   97.5 %</a:t>
            </a:r>
            <a:endParaRPr b="1" sz="1800">
              <a:solidFill>
                <a:schemeClr val="dk2"/>
              </a:solidFill>
              <a:latin typeface="Courier New"/>
              <a:ea typeface="Courier New"/>
              <a:cs typeface="Courier New"/>
              <a:sym typeface="Courier New"/>
            </a:endParaRPr>
          </a:p>
          <a:p>
            <a:pPr indent="0" lvl="0" marL="457200" rtl="0" algn="l">
              <a:spcBef>
                <a:spcPts val="0"/>
              </a:spcBef>
              <a:spcAft>
                <a:spcPts val="0"/>
              </a:spcAft>
              <a:buClr>
                <a:schemeClr val="dk1"/>
              </a:buClr>
              <a:buSzPts val="1100"/>
              <a:buFont typeface="Arial"/>
              <a:buNone/>
            </a:pPr>
            <a:r>
              <a:rPr b="1" lang="en" sz="1800">
                <a:solidFill>
                  <a:schemeClr val="dk2"/>
                </a:solidFill>
                <a:latin typeface="Courier New"/>
                <a:ea typeface="Courier New"/>
                <a:cs typeface="Courier New"/>
                <a:sym typeface="Courier New"/>
              </a:rPr>
              <a:t>x 1.970419 2.020575</a:t>
            </a:r>
            <a:endParaRPr b="1" sz="1800">
              <a:solidFill>
                <a:schemeClr val="dk2"/>
              </a:solidFill>
              <a:latin typeface="Courier New"/>
              <a:ea typeface="Courier New"/>
              <a:cs typeface="Courier New"/>
              <a:sym typeface="Courier New"/>
            </a:endParaRPr>
          </a:p>
          <a:p>
            <a:pPr indent="0" lvl="0" marL="0" rtl="0" algn="l">
              <a:spcBef>
                <a:spcPts val="0"/>
              </a:spcBef>
              <a:spcAft>
                <a:spcPts val="0"/>
              </a:spcAft>
              <a:buNone/>
            </a:pPr>
            <a:r>
              <a:t/>
            </a:r>
            <a:endParaRPr sz="1700">
              <a:solidFill>
                <a:schemeClr val="dk1"/>
              </a:solidFill>
              <a:latin typeface="Courier New"/>
              <a:ea typeface="Courier New"/>
              <a:cs typeface="Courier New"/>
              <a:sym typeface="Courier New"/>
            </a:endParaRPr>
          </a:p>
          <a:p>
            <a:pPr indent="0" lvl="0" marL="0" rtl="0" algn="l">
              <a:spcBef>
                <a:spcPts val="0"/>
              </a:spcBef>
              <a:spcAft>
                <a:spcPts val="0"/>
              </a:spcAft>
              <a:buNone/>
            </a:pPr>
            <a:r>
              <a:rPr lang="en" sz="1700"/>
              <a:t>Confidence interval is constructed based on OLS assumptions: </a:t>
            </a:r>
            <a:endParaRPr sz="1700"/>
          </a:p>
          <a:p>
            <a:pPr indent="0" lvl="0" marL="457200" rtl="0" algn="l">
              <a:spcBef>
                <a:spcPts val="0"/>
              </a:spcBef>
              <a:spcAft>
                <a:spcPts val="0"/>
              </a:spcAft>
              <a:buNone/>
            </a:pPr>
            <a:r>
              <a:rPr lang="en" sz="1700"/>
              <a:t>i.i.d. observations</a:t>
            </a:r>
            <a:endParaRPr sz="1700"/>
          </a:p>
          <a:p>
            <a:pPr indent="0" lvl="0" marL="457200" rtl="0" algn="l">
              <a:spcBef>
                <a:spcPts val="0"/>
              </a:spcBef>
              <a:spcAft>
                <a:spcPts val="0"/>
              </a:spcAft>
              <a:buNone/>
            </a:pPr>
            <a:r>
              <a:rPr lang="en" sz="1700"/>
              <a:t>linearity</a:t>
            </a:r>
            <a:endParaRPr sz="1700"/>
          </a:p>
          <a:p>
            <a:pPr indent="0" lvl="0" marL="457200" rtl="0" algn="l">
              <a:spcBef>
                <a:spcPts val="0"/>
              </a:spcBef>
              <a:spcAft>
                <a:spcPts val="0"/>
              </a:spcAft>
              <a:buNone/>
            </a:pPr>
            <a:r>
              <a:rPr lang="en" sz="1700"/>
              <a:t>homoscedasticity</a:t>
            </a:r>
            <a:endParaRPr sz="1700"/>
          </a:p>
          <a:p>
            <a:pPr indent="0" lvl="0" marL="457200" rtl="0" algn="l">
              <a:spcBef>
                <a:spcPts val="0"/>
              </a:spcBef>
              <a:spcAft>
                <a:spcPts val="0"/>
              </a:spcAft>
              <a:buNone/>
            </a:pPr>
            <a:r>
              <a:t/>
            </a:r>
            <a:endParaRPr sz="1700"/>
          </a:p>
          <a:p>
            <a:pPr indent="0" lvl="0" marL="0" rtl="0" algn="l">
              <a:spcBef>
                <a:spcPts val="0"/>
              </a:spcBef>
              <a:spcAft>
                <a:spcPts val="0"/>
              </a:spcAft>
              <a:buNone/>
            </a:pPr>
            <a:r>
              <a:rPr lang="en" sz="1700"/>
              <a:t>Homoscedasticity is broken. Coverage is below 90%</a:t>
            </a:r>
            <a:endParaRPr sz="1700"/>
          </a:p>
        </p:txBody>
      </p:sp>
      <p:sp>
        <p:nvSpPr>
          <p:cNvPr id="102" name="Google Shape;102;p18"/>
          <p:cNvSpPr txBox="1"/>
          <p:nvPr/>
        </p:nvSpPr>
        <p:spPr>
          <a:xfrm>
            <a:off x="2935824" y="1507350"/>
            <a:ext cx="1659000" cy="40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latin typeface="Courier New"/>
              <a:ea typeface="Courier New"/>
              <a:cs typeface="Courier New"/>
              <a:sym typeface="Courier Ne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21508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solidFill>
                  <a:schemeClr val="accent1"/>
                </a:solidFill>
              </a:rPr>
              <a:t>{m</a:t>
            </a:r>
            <a:r>
              <a:rPr lang="en">
                <a:solidFill>
                  <a:schemeClr val="accent1"/>
                </a:solidFill>
              </a:rPr>
              <a:t>aars}</a:t>
            </a:r>
            <a:endParaRPr>
              <a:solidFill>
                <a:schemeClr val="accent1"/>
              </a:solidFill>
            </a:endParaRPr>
          </a:p>
          <a:p>
            <a:pPr indent="0" lvl="0" marL="0" rtl="0" algn="ctr">
              <a:spcBef>
                <a:spcPts val="0"/>
              </a:spcBef>
              <a:spcAft>
                <a:spcPts val="0"/>
              </a:spcAft>
              <a:buNone/>
            </a:pPr>
            <a:r>
              <a:rPr b="1" lang="en"/>
              <a:t>m</a:t>
            </a:r>
            <a:r>
              <a:rPr lang="en"/>
              <a:t>odels </a:t>
            </a:r>
            <a:r>
              <a:rPr b="1" lang="en"/>
              <a:t>a</a:t>
            </a:r>
            <a:r>
              <a:rPr lang="en"/>
              <a:t>s </a:t>
            </a:r>
            <a:r>
              <a:rPr b="1" lang="en"/>
              <a:t>a</a:t>
            </a:r>
            <a:r>
              <a:rPr lang="en"/>
              <a:t>pproximations in R</a:t>
            </a:r>
            <a:endParaRPr/>
          </a:p>
        </p:txBody>
      </p:sp>
      <p:sp>
        <p:nvSpPr>
          <p:cNvPr id="108" name="Google Shape;108;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311700" y="22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400">
                <a:solidFill>
                  <a:srgbClr val="4A86E8"/>
                </a:solidFill>
                <a:latin typeface="Courier New"/>
                <a:ea typeface="Courier New"/>
                <a:cs typeface="Courier New"/>
                <a:sym typeface="Courier New"/>
              </a:rPr>
              <a:t>{maars}</a:t>
            </a:r>
            <a:r>
              <a:rPr lang="en"/>
              <a:t> implements the following inferential tools</a:t>
            </a:r>
            <a:endParaRPr/>
          </a:p>
        </p:txBody>
      </p:sp>
      <p:sp>
        <p:nvSpPr>
          <p:cNvPr id="114" name="Google Shape;11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115" name="Google Shape;115;p20"/>
          <p:cNvGrpSpPr/>
          <p:nvPr/>
        </p:nvGrpSpPr>
        <p:grpSpPr>
          <a:xfrm>
            <a:off x="3459900" y="917700"/>
            <a:ext cx="2236800" cy="3571800"/>
            <a:chOff x="3459900" y="917700"/>
            <a:chExt cx="2236800" cy="3571800"/>
          </a:xfrm>
        </p:grpSpPr>
        <p:sp>
          <p:nvSpPr>
            <p:cNvPr id="116" name="Google Shape;116;p20"/>
            <p:cNvSpPr/>
            <p:nvPr/>
          </p:nvSpPr>
          <p:spPr>
            <a:xfrm>
              <a:off x="3459900" y="2847900"/>
              <a:ext cx="2236800" cy="676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Multiplier Bootstrap</a:t>
              </a:r>
              <a:endParaRPr>
                <a:solidFill>
                  <a:schemeClr val="dk1"/>
                </a:solidFill>
              </a:endParaRPr>
            </a:p>
          </p:txBody>
        </p:sp>
        <p:sp>
          <p:nvSpPr>
            <p:cNvPr id="117" name="Google Shape;117;p20"/>
            <p:cNvSpPr/>
            <p:nvPr/>
          </p:nvSpPr>
          <p:spPr>
            <a:xfrm>
              <a:off x="3459900" y="3813000"/>
              <a:ext cx="2236800" cy="676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Subsampling</a:t>
              </a:r>
              <a:endParaRPr>
                <a:solidFill>
                  <a:schemeClr val="dk1"/>
                </a:solidFill>
              </a:endParaRPr>
            </a:p>
          </p:txBody>
        </p:sp>
        <p:sp>
          <p:nvSpPr>
            <p:cNvPr id="118" name="Google Shape;118;p20"/>
            <p:cNvSpPr/>
            <p:nvPr/>
          </p:nvSpPr>
          <p:spPr>
            <a:xfrm>
              <a:off x="3459900" y="1882800"/>
              <a:ext cx="2236800" cy="6765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Residual Bootstrap</a:t>
              </a:r>
              <a:endParaRPr>
                <a:solidFill>
                  <a:schemeClr val="dk1"/>
                </a:solidFill>
              </a:endParaRPr>
            </a:p>
          </p:txBody>
        </p:sp>
        <p:sp>
          <p:nvSpPr>
            <p:cNvPr id="119" name="Google Shape;119;p20"/>
            <p:cNvSpPr/>
            <p:nvPr/>
          </p:nvSpPr>
          <p:spPr>
            <a:xfrm>
              <a:off x="3459900" y="917700"/>
              <a:ext cx="2236800" cy="676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Empirical Bootstrap</a:t>
              </a:r>
              <a:endParaRPr>
                <a:solidFill>
                  <a:schemeClr val="dk1"/>
                </a:solidFill>
              </a:endParaRPr>
            </a:p>
          </p:txBody>
        </p:sp>
      </p:grpSp>
      <p:sp>
        <p:nvSpPr>
          <p:cNvPr id="120" name="Google Shape;120;p20"/>
          <p:cNvSpPr txBox="1"/>
          <p:nvPr/>
        </p:nvSpPr>
        <p:spPr>
          <a:xfrm>
            <a:off x="392900" y="4610425"/>
            <a:ext cx="68094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All of these tools are easily accessed via the </a:t>
            </a:r>
            <a:r>
              <a:rPr b="1" lang="en" sz="1700">
                <a:solidFill>
                  <a:schemeClr val="accent1"/>
                </a:solidFill>
                <a:latin typeface="Courier New"/>
                <a:ea typeface="Courier New"/>
                <a:cs typeface="Courier New"/>
                <a:sym typeface="Courier New"/>
              </a:rPr>
              <a:t>comp_var()</a:t>
            </a:r>
            <a:r>
              <a:rPr lang="en" sz="1700"/>
              <a:t> function!</a:t>
            </a:r>
            <a:endParaRPr b="1" sz="1700">
              <a:solidFill>
                <a:schemeClr val="accent1"/>
              </a:solidFill>
              <a:latin typeface="Courier New"/>
              <a:ea typeface="Courier New"/>
              <a:cs typeface="Courier New"/>
              <a:sym typeface="Courier New"/>
            </a:endParaRPr>
          </a:p>
        </p:txBody>
      </p:sp>
      <p:grpSp>
        <p:nvGrpSpPr>
          <p:cNvPr id="121" name="Google Shape;121;p20"/>
          <p:cNvGrpSpPr/>
          <p:nvPr/>
        </p:nvGrpSpPr>
        <p:grpSpPr>
          <a:xfrm>
            <a:off x="392900" y="1667488"/>
            <a:ext cx="2236800" cy="1808525"/>
            <a:chOff x="392900" y="1667488"/>
            <a:chExt cx="2236800" cy="1808525"/>
          </a:xfrm>
        </p:grpSpPr>
        <p:sp>
          <p:nvSpPr>
            <p:cNvPr id="122" name="Google Shape;122;p20"/>
            <p:cNvSpPr/>
            <p:nvPr/>
          </p:nvSpPr>
          <p:spPr>
            <a:xfrm>
              <a:off x="392900" y="1667488"/>
              <a:ext cx="2236800" cy="6765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lm() variance estimator</a:t>
              </a:r>
              <a:endParaRPr>
                <a:solidFill>
                  <a:schemeClr val="dk1"/>
                </a:solidFill>
              </a:endParaRPr>
            </a:p>
          </p:txBody>
        </p:sp>
        <p:sp>
          <p:nvSpPr>
            <p:cNvPr id="123" name="Google Shape;123;p20"/>
            <p:cNvSpPr/>
            <p:nvPr/>
          </p:nvSpPr>
          <p:spPr>
            <a:xfrm>
              <a:off x="392900" y="2799513"/>
              <a:ext cx="2236800" cy="676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Sandwich Estimator</a:t>
              </a:r>
              <a:endParaRPr>
                <a:solidFill>
                  <a:schemeClr val="dk1"/>
                </a:solidFill>
              </a:endParaRPr>
            </a:p>
          </p:txBody>
        </p:sp>
      </p:grpSp>
      <p:grpSp>
        <p:nvGrpSpPr>
          <p:cNvPr id="124" name="Google Shape;124;p20"/>
          <p:cNvGrpSpPr/>
          <p:nvPr/>
        </p:nvGrpSpPr>
        <p:grpSpPr>
          <a:xfrm>
            <a:off x="6526900" y="1882800"/>
            <a:ext cx="2236800" cy="1593225"/>
            <a:chOff x="6526900" y="1882800"/>
            <a:chExt cx="2236800" cy="1593225"/>
          </a:xfrm>
        </p:grpSpPr>
        <p:sp>
          <p:nvSpPr>
            <p:cNvPr id="125" name="Google Shape;125;p20"/>
            <p:cNvSpPr/>
            <p:nvPr/>
          </p:nvSpPr>
          <p:spPr>
            <a:xfrm>
              <a:off x="6526900" y="2799525"/>
              <a:ext cx="2236800" cy="676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Misspecification diagnostics </a:t>
              </a:r>
              <a:endParaRPr>
                <a:solidFill>
                  <a:schemeClr val="dk1"/>
                </a:solidFill>
              </a:endParaRPr>
            </a:p>
          </p:txBody>
        </p:sp>
        <p:sp>
          <p:nvSpPr>
            <p:cNvPr id="126" name="Google Shape;126;p20"/>
            <p:cNvSpPr/>
            <p:nvPr/>
          </p:nvSpPr>
          <p:spPr>
            <a:xfrm>
              <a:off x="6526900" y="1882800"/>
              <a:ext cx="2236800" cy="676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Chi-square tests</a:t>
              </a:r>
              <a:endParaRPr>
                <a:solidFill>
                  <a:schemeClr val="dk1"/>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p:nvPr/>
        </p:nvSpPr>
        <p:spPr>
          <a:xfrm>
            <a:off x="812800" y="1320700"/>
            <a:ext cx="1947300" cy="15015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Make OLS assumptions explicit</a:t>
            </a:r>
            <a:endParaRPr>
              <a:solidFill>
                <a:schemeClr val="dk1"/>
              </a:solidFill>
            </a:endParaRPr>
          </a:p>
          <a:p>
            <a:pPr indent="0" lvl="0" marL="0" rtl="0" algn="ctr">
              <a:spcBef>
                <a:spcPts val="0"/>
              </a:spcBef>
              <a:spcAft>
                <a:spcPts val="0"/>
              </a:spcAft>
              <a:buNone/>
            </a:pPr>
            <a:r>
              <a:rPr lang="en">
                <a:solidFill>
                  <a:schemeClr val="dk1"/>
                </a:solidFill>
              </a:rPr>
              <a:t>to the user</a:t>
            </a:r>
            <a:endParaRPr>
              <a:solidFill>
                <a:schemeClr val="dk1"/>
              </a:solidFill>
            </a:endParaRPr>
          </a:p>
        </p:txBody>
      </p:sp>
      <p:sp>
        <p:nvSpPr>
          <p:cNvPr id="132" name="Google Shape;132;p21"/>
          <p:cNvSpPr txBox="1"/>
          <p:nvPr>
            <p:ph type="title"/>
          </p:nvPr>
        </p:nvSpPr>
        <p:spPr>
          <a:xfrm>
            <a:off x="311700" y="224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5833"/>
              <a:buFont typeface="Arial"/>
              <a:buNone/>
            </a:pPr>
            <a:r>
              <a:rPr b="1" lang="en" sz="2400">
                <a:solidFill>
                  <a:srgbClr val="4A86E8"/>
                </a:solidFill>
                <a:latin typeface="Courier New"/>
                <a:ea typeface="Courier New"/>
                <a:cs typeface="Courier New"/>
                <a:sym typeface="Courier New"/>
              </a:rPr>
              <a:t>{maars}</a:t>
            </a:r>
            <a:r>
              <a:rPr lang="en"/>
              <a:t> places an emphasis on pedagogy</a:t>
            </a:r>
            <a:endParaRPr b="1">
              <a:solidFill>
                <a:srgbClr val="4A86E8"/>
              </a:solidFill>
              <a:latin typeface="Courier New"/>
              <a:ea typeface="Courier New"/>
              <a:cs typeface="Courier New"/>
              <a:sym typeface="Courier New"/>
            </a:endParaRPr>
          </a:p>
        </p:txBody>
      </p:sp>
      <p:cxnSp>
        <p:nvCxnSpPr>
          <p:cNvPr id="133" name="Google Shape;133;p21"/>
          <p:cNvCxnSpPr/>
          <p:nvPr/>
        </p:nvCxnSpPr>
        <p:spPr>
          <a:xfrm>
            <a:off x="1786450" y="2822200"/>
            <a:ext cx="0" cy="503700"/>
          </a:xfrm>
          <a:prstGeom prst="straightConnector1">
            <a:avLst/>
          </a:prstGeom>
          <a:noFill/>
          <a:ln cap="flat" cmpd="sng" w="19050">
            <a:solidFill>
              <a:srgbClr val="4A86E8"/>
            </a:solidFill>
            <a:prstDash val="solid"/>
            <a:round/>
            <a:headEnd len="med" w="med" type="none"/>
            <a:tailEnd len="med" w="med" type="triangle"/>
          </a:ln>
        </p:spPr>
      </p:cxnSp>
      <p:cxnSp>
        <p:nvCxnSpPr>
          <p:cNvPr id="134" name="Google Shape;134;p21"/>
          <p:cNvCxnSpPr/>
          <p:nvPr/>
        </p:nvCxnSpPr>
        <p:spPr>
          <a:xfrm>
            <a:off x="4557463" y="2822200"/>
            <a:ext cx="0" cy="503700"/>
          </a:xfrm>
          <a:prstGeom prst="straightConnector1">
            <a:avLst/>
          </a:prstGeom>
          <a:noFill/>
          <a:ln cap="flat" cmpd="sng" w="19050">
            <a:solidFill>
              <a:srgbClr val="4A86E8"/>
            </a:solidFill>
            <a:prstDash val="solid"/>
            <a:round/>
            <a:headEnd len="med" w="med" type="none"/>
            <a:tailEnd len="med" w="med" type="triangle"/>
          </a:ln>
        </p:spPr>
      </p:cxnSp>
      <p:cxnSp>
        <p:nvCxnSpPr>
          <p:cNvPr id="135" name="Google Shape;135;p21"/>
          <p:cNvCxnSpPr/>
          <p:nvPr/>
        </p:nvCxnSpPr>
        <p:spPr>
          <a:xfrm>
            <a:off x="7315225" y="2822200"/>
            <a:ext cx="0" cy="503700"/>
          </a:xfrm>
          <a:prstGeom prst="straightConnector1">
            <a:avLst/>
          </a:prstGeom>
          <a:noFill/>
          <a:ln cap="flat" cmpd="sng" w="19050">
            <a:solidFill>
              <a:srgbClr val="4A86E8"/>
            </a:solidFill>
            <a:prstDash val="solid"/>
            <a:round/>
            <a:headEnd len="med" w="med" type="none"/>
            <a:tailEnd len="med" w="med" type="triangle"/>
          </a:ln>
        </p:spPr>
      </p:cxnSp>
      <p:grpSp>
        <p:nvGrpSpPr>
          <p:cNvPr id="136" name="Google Shape;136;p21"/>
          <p:cNvGrpSpPr/>
          <p:nvPr/>
        </p:nvGrpSpPr>
        <p:grpSpPr>
          <a:xfrm>
            <a:off x="1614250" y="906125"/>
            <a:ext cx="344400" cy="400200"/>
            <a:chOff x="1511075" y="918075"/>
            <a:chExt cx="344400" cy="400200"/>
          </a:xfrm>
        </p:grpSpPr>
        <p:sp>
          <p:nvSpPr>
            <p:cNvPr id="137" name="Google Shape;137;p21"/>
            <p:cNvSpPr/>
            <p:nvPr/>
          </p:nvSpPr>
          <p:spPr>
            <a:xfrm>
              <a:off x="1511075" y="945975"/>
              <a:ext cx="344400" cy="3444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p:txBody>
        </p:sp>
        <p:sp>
          <p:nvSpPr>
            <p:cNvPr id="138" name="Google Shape;138;p21"/>
            <p:cNvSpPr txBox="1"/>
            <p:nvPr/>
          </p:nvSpPr>
          <p:spPr>
            <a:xfrm>
              <a:off x="1549325" y="918075"/>
              <a:ext cx="26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FFFFFF"/>
                  </a:solidFill>
                </a:rPr>
                <a:t>1</a:t>
              </a:r>
              <a:endParaRPr b="1">
                <a:solidFill>
                  <a:srgbClr val="FFFFFF"/>
                </a:solidFill>
              </a:endParaRPr>
            </a:p>
          </p:txBody>
        </p:sp>
      </p:grpSp>
      <p:grpSp>
        <p:nvGrpSpPr>
          <p:cNvPr id="139" name="Google Shape;139;p21"/>
          <p:cNvGrpSpPr/>
          <p:nvPr/>
        </p:nvGrpSpPr>
        <p:grpSpPr>
          <a:xfrm>
            <a:off x="4385263" y="906113"/>
            <a:ext cx="344400" cy="400200"/>
            <a:chOff x="1511075" y="918075"/>
            <a:chExt cx="344400" cy="400200"/>
          </a:xfrm>
        </p:grpSpPr>
        <p:sp>
          <p:nvSpPr>
            <p:cNvPr id="140" name="Google Shape;140;p21"/>
            <p:cNvSpPr/>
            <p:nvPr/>
          </p:nvSpPr>
          <p:spPr>
            <a:xfrm>
              <a:off x="1511075" y="945975"/>
              <a:ext cx="344400" cy="3444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p:txBody>
        </p:sp>
        <p:sp>
          <p:nvSpPr>
            <p:cNvPr id="141" name="Google Shape;141;p21"/>
            <p:cNvSpPr txBox="1"/>
            <p:nvPr/>
          </p:nvSpPr>
          <p:spPr>
            <a:xfrm>
              <a:off x="1549325" y="918075"/>
              <a:ext cx="26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FFFFFF"/>
                  </a:solidFill>
                </a:rPr>
                <a:t>2</a:t>
              </a:r>
              <a:endParaRPr b="1">
                <a:solidFill>
                  <a:srgbClr val="FFFFFF"/>
                </a:solidFill>
              </a:endParaRPr>
            </a:p>
          </p:txBody>
        </p:sp>
      </p:grpSp>
      <p:grpSp>
        <p:nvGrpSpPr>
          <p:cNvPr id="142" name="Google Shape;142;p21"/>
          <p:cNvGrpSpPr/>
          <p:nvPr/>
        </p:nvGrpSpPr>
        <p:grpSpPr>
          <a:xfrm>
            <a:off x="7143025" y="906125"/>
            <a:ext cx="344400" cy="400200"/>
            <a:chOff x="1511075" y="918075"/>
            <a:chExt cx="344400" cy="400200"/>
          </a:xfrm>
        </p:grpSpPr>
        <p:sp>
          <p:nvSpPr>
            <p:cNvPr id="143" name="Google Shape;143;p21"/>
            <p:cNvSpPr/>
            <p:nvPr/>
          </p:nvSpPr>
          <p:spPr>
            <a:xfrm>
              <a:off x="1511075" y="945975"/>
              <a:ext cx="344400" cy="3444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p:txBody>
        </p:sp>
        <p:sp>
          <p:nvSpPr>
            <p:cNvPr id="144" name="Google Shape;144;p21"/>
            <p:cNvSpPr txBox="1"/>
            <p:nvPr/>
          </p:nvSpPr>
          <p:spPr>
            <a:xfrm>
              <a:off x="1549325" y="918075"/>
              <a:ext cx="26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FFFFFF"/>
                  </a:solidFill>
                </a:rPr>
                <a:t>3</a:t>
              </a:r>
              <a:endParaRPr b="1">
                <a:solidFill>
                  <a:srgbClr val="FFFFFF"/>
                </a:solidFill>
              </a:endParaRPr>
            </a:p>
          </p:txBody>
        </p:sp>
      </p:grpSp>
      <p:sp>
        <p:nvSpPr>
          <p:cNvPr id="145" name="Google Shape;14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6" name="Google Shape;146;p21"/>
          <p:cNvSpPr/>
          <p:nvPr/>
        </p:nvSpPr>
        <p:spPr>
          <a:xfrm>
            <a:off x="6354850" y="1326663"/>
            <a:ext cx="1947300" cy="15015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Tidy inference under model misspecification</a:t>
            </a:r>
            <a:endParaRPr>
              <a:solidFill>
                <a:schemeClr val="dk1"/>
              </a:solidFill>
            </a:endParaRPr>
          </a:p>
        </p:txBody>
      </p:sp>
      <p:sp>
        <p:nvSpPr>
          <p:cNvPr id="147" name="Google Shape;147;p21"/>
          <p:cNvSpPr/>
          <p:nvPr/>
        </p:nvSpPr>
        <p:spPr>
          <a:xfrm>
            <a:off x="3583813" y="1326663"/>
            <a:ext cx="1947300" cy="15015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Teaching via examples</a:t>
            </a:r>
            <a:endParaRPr/>
          </a:p>
        </p:txBody>
      </p:sp>
      <p:sp>
        <p:nvSpPr>
          <p:cNvPr id="148" name="Google Shape;148;p21"/>
          <p:cNvSpPr/>
          <p:nvPr/>
        </p:nvSpPr>
        <p:spPr>
          <a:xfrm>
            <a:off x="812800" y="3316325"/>
            <a:ext cx="1947300" cy="1501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Minimize research overhead to data scientist</a:t>
            </a:r>
            <a:endParaRPr>
              <a:solidFill>
                <a:schemeClr val="dk1"/>
              </a:solidFill>
            </a:endParaRPr>
          </a:p>
        </p:txBody>
      </p:sp>
      <p:sp>
        <p:nvSpPr>
          <p:cNvPr id="149" name="Google Shape;149;p21"/>
          <p:cNvSpPr/>
          <p:nvPr/>
        </p:nvSpPr>
        <p:spPr>
          <a:xfrm>
            <a:off x="3583813" y="3316313"/>
            <a:ext cx="1947300" cy="1501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Research level vignettes +</a:t>
            </a:r>
            <a:endParaRPr>
              <a:solidFill>
                <a:schemeClr val="dk1"/>
              </a:solidFill>
            </a:endParaRPr>
          </a:p>
          <a:p>
            <a:pPr indent="0" lvl="0" marL="0" rtl="0" algn="ctr">
              <a:spcBef>
                <a:spcPts val="0"/>
              </a:spcBef>
              <a:spcAft>
                <a:spcPts val="0"/>
              </a:spcAft>
              <a:buNone/>
            </a:pPr>
            <a:r>
              <a:rPr lang="en">
                <a:solidFill>
                  <a:schemeClr val="dk1"/>
                </a:solidFill>
              </a:rPr>
              <a:t>lesson plans</a:t>
            </a:r>
            <a:endParaRPr>
              <a:solidFill>
                <a:schemeClr val="dk1"/>
              </a:solidFill>
            </a:endParaRPr>
          </a:p>
        </p:txBody>
      </p:sp>
      <p:sp>
        <p:nvSpPr>
          <p:cNvPr id="150" name="Google Shape;150;p21"/>
          <p:cNvSpPr/>
          <p:nvPr/>
        </p:nvSpPr>
        <p:spPr>
          <a:xfrm>
            <a:off x="6341575" y="3316313"/>
            <a:ext cx="1947300" cy="1501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Consistent grammar for easier communication</a:t>
            </a:r>
            <a:endParaRPr>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